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78" r:id="rId3"/>
    <p:sldId id="285" r:id="rId4"/>
    <p:sldId id="284" r:id="rId5"/>
    <p:sldId id="286" r:id="rId6"/>
    <p:sldId id="287" r:id="rId7"/>
    <p:sldId id="281" r:id="rId8"/>
    <p:sldId id="257" r:id="rId9"/>
    <p:sldId id="275" r:id="rId10"/>
    <p:sldId id="279" r:id="rId11"/>
    <p:sldId id="264" r:id="rId12"/>
    <p:sldId id="277" r:id="rId13"/>
    <p:sldId id="276" r:id="rId14"/>
    <p:sldId id="280" r:id="rId15"/>
    <p:sldId id="265" r:id="rId16"/>
    <p:sldId id="288" r:id="rId17"/>
  </p:sldIdLst>
  <p:sldSz cx="9144000" cy="5143500" type="screen16x9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66"/>
    <p:restoredTop sz="93147"/>
  </p:normalViewPr>
  <p:slideViewPr>
    <p:cSldViewPr snapToGrid="0" snapToObjects="1">
      <p:cViewPr varScale="1">
        <p:scale>
          <a:sx n="80" d="100"/>
          <a:sy n="80" d="100"/>
        </p:scale>
        <p:origin x="560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708A6459-5C6A-2E4C-A4DC-92B83EFEA637}" type="datetimeFigureOut">
              <a:rPr lang="en-US" smtClean="0"/>
              <a:t>3/21/19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8500"/>
            <a:ext cx="6207125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AB79A760-22A8-E24F-AEE6-7459C87FD0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827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9A760-22A8-E24F-AEE6-7459C87FD0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7425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9A760-22A8-E24F-AEE6-7459C87FD0E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2155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9A760-22A8-E24F-AEE6-7459C87FD0E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242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9A760-22A8-E24F-AEE6-7459C87FD0E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9246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9A760-22A8-E24F-AEE6-7459C87FD0E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6288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9A760-22A8-E24F-AEE6-7459C87FD0E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882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9A760-22A8-E24F-AEE6-7459C87FD0E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242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9A760-22A8-E24F-AEE6-7459C87FD0E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072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9A760-22A8-E24F-AEE6-7459C87FD0E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450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9A760-22A8-E24F-AEE6-7459C87FD0E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5150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9A760-22A8-E24F-AEE6-7459C87FD0E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5983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9A760-22A8-E24F-AEE6-7459C87FD0E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2808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9A760-22A8-E24F-AEE6-7459C87FD0E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947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9A760-22A8-E24F-AEE6-7459C87FD0E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3527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9A760-22A8-E24F-AEE6-7459C87FD0E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242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9A760-22A8-E24F-AEE6-7459C87FD0E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826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0B9D-FED1-2C43-B1BD-19A51AA1D91A}" type="datetimeFigureOut">
              <a:rPr lang="en-US" smtClean="0"/>
              <a:t>3/21/19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1BA-290A-7B42-94E6-075A85EB7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424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0B9D-FED1-2C43-B1BD-19A51AA1D91A}" type="datetimeFigureOut">
              <a:rPr lang="en-US" smtClean="0"/>
              <a:t>3/21/19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1BA-290A-7B42-94E6-075A85EB7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199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0B9D-FED1-2C43-B1BD-19A51AA1D91A}" type="datetimeFigureOut">
              <a:rPr lang="en-US" smtClean="0"/>
              <a:t>3/21/19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1BA-290A-7B42-94E6-075A85EB7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688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0B9D-FED1-2C43-B1BD-19A51AA1D91A}" type="datetimeFigureOut">
              <a:rPr lang="en-US" smtClean="0"/>
              <a:t>3/21/19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1BA-290A-7B42-94E6-075A85EB7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103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0B9D-FED1-2C43-B1BD-19A51AA1D91A}" type="datetimeFigureOut">
              <a:rPr lang="en-US" smtClean="0"/>
              <a:t>3/21/19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1BA-290A-7B42-94E6-075A85EB7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960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0B9D-FED1-2C43-B1BD-19A51AA1D91A}" type="datetimeFigureOut">
              <a:rPr lang="en-US" smtClean="0"/>
              <a:t>3/21/19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1BA-290A-7B42-94E6-075A85EB7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315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0B9D-FED1-2C43-B1BD-19A51AA1D91A}" type="datetimeFigureOut">
              <a:rPr lang="en-US" smtClean="0"/>
              <a:t>3/21/19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1BA-290A-7B42-94E6-075A85EB7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84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0B9D-FED1-2C43-B1BD-19A51AA1D91A}" type="datetimeFigureOut">
              <a:rPr lang="en-US" smtClean="0"/>
              <a:t>3/21/19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1BA-290A-7B42-94E6-075A85EB7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067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0B9D-FED1-2C43-B1BD-19A51AA1D91A}" type="datetimeFigureOut">
              <a:rPr lang="en-US" smtClean="0"/>
              <a:t>3/21/19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1BA-290A-7B42-94E6-075A85EB7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36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0B9D-FED1-2C43-B1BD-19A51AA1D91A}" type="datetimeFigureOut">
              <a:rPr lang="en-US" smtClean="0"/>
              <a:t>3/21/19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1BA-290A-7B42-94E6-075A85EB7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49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C0B9D-FED1-2C43-B1BD-19A51AA1D91A}" type="datetimeFigureOut">
              <a:rPr lang="en-US" smtClean="0"/>
              <a:t>3/21/19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791BA-290A-7B42-94E6-075A85EB7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597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C0B9D-FED1-2C43-B1BD-19A51AA1D91A}" type="datetimeFigureOut">
              <a:rPr lang="en-US" smtClean="0"/>
              <a:t>3/21/19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791BA-290A-7B42-94E6-075A85EB7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46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 descr="2016CWJAwardPresentation_COV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68"/>
            <a:ext cx="9144000" cy="5143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471" y="3832676"/>
            <a:ext cx="46160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2019 Western States Tripartite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71944" y="565206"/>
            <a:ext cx="32484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MOST Programs Update </a:t>
            </a:r>
          </a:p>
        </p:txBody>
      </p:sp>
    </p:spTree>
    <p:extLst>
      <p:ext uri="{BB962C8B-B14F-4D97-AF65-F5344CB8AC3E}">
        <p14:creationId xmlns:p14="http://schemas.microsoft.com/office/powerpoint/2010/main" val="1165258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 descr="2016CWJAwardPresentation_COV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68"/>
            <a:ext cx="9144000" cy="5143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471" y="3832676"/>
            <a:ext cx="60159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/>
              <a:t>MOST </a:t>
            </a:r>
            <a:r>
              <a:rPr lang="en-US" sz="2800" dirty="0"/>
              <a:t>Substance Abuse Program Report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00824" y="595686"/>
            <a:ext cx="22761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2019 MOST Update </a:t>
            </a:r>
          </a:p>
        </p:txBody>
      </p:sp>
    </p:spTree>
    <p:extLst>
      <p:ext uri="{BB962C8B-B14F-4D97-AF65-F5344CB8AC3E}">
        <p14:creationId xmlns:p14="http://schemas.microsoft.com/office/powerpoint/2010/main" val="682285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016CWJAwardPresentation_COVER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079" y="3821434"/>
            <a:ext cx="60159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MOST Substance Abuse Program Report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99525" y="131989"/>
            <a:ext cx="693421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2018 Year in Review</a:t>
            </a:r>
          </a:p>
          <a:p>
            <a:endParaRPr lang="en-US" dirty="0"/>
          </a:p>
          <a:p>
            <a:r>
              <a:rPr lang="en-US" sz="2400" dirty="0"/>
              <a:t>    </a:t>
            </a:r>
            <a:r>
              <a:rPr lang="en-US" sz="3200" b="1" dirty="0"/>
              <a:t> </a:t>
            </a:r>
            <a:r>
              <a:rPr lang="en-US" sz="2800" b="1" dirty="0"/>
              <a:t>Annual Drug Testing</a:t>
            </a:r>
          </a:p>
          <a:p>
            <a:endParaRPr lang="en-US" sz="1200" b="1" dirty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18,141 total tests conducted</a:t>
            </a:r>
          </a:p>
          <a:p>
            <a:pPr marL="342900" indent="-342900">
              <a:buFont typeface="Arial"/>
              <a:buChar char="•"/>
            </a:pPr>
            <a:endParaRPr lang="en-US" sz="1000" dirty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234 total positives</a:t>
            </a:r>
          </a:p>
          <a:p>
            <a:pPr marL="342900" indent="-342900">
              <a:buFont typeface="Arial"/>
              <a:buChar char="•"/>
            </a:pPr>
            <a:endParaRPr lang="en-US" sz="1000" dirty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1.29% positive</a:t>
            </a:r>
          </a:p>
          <a:p>
            <a:pPr marL="342900" indent="-342900">
              <a:buFont typeface="Arial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3805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016CWJAwardPresentation_COVER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079" y="3821434"/>
            <a:ext cx="60159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MOST Substance Abuse Program Report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99525" y="131989"/>
            <a:ext cx="6934212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2018 Year in Review</a:t>
            </a:r>
          </a:p>
          <a:p>
            <a:endParaRPr lang="en-US" sz="1200" dirty="0"/>
          </a:p>
          <a:p>
            <a:r>
              <a:rPr lang="en-US" sz="2400" dirty="0"/>
              <a:t>    </a:t>
            </a:r>
            <a:r>
              <a:rPr lang="en-US" sz="3200" b="1" dirty="0"/>
              <a:t> </a:t>
            </a:r>
            <a:r>
              <a:rPr lang="en-US" sz="2800" b="1" dirty="0"/>
              <a:t>Random Drug Testing</a:t>
            </a:r>
          </a:p>
          <a:p>
            <a:endParaRPr lang="en-US" sz="1000" b="1" dirty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2,882 total tests conducted</a:t>
            </a:r>
          </a:p>
          <a:p>
            <a:pPr marL="342900" indent="-342900">
              <a:buFont typeface="Arial"/>
              <a:buChar char="•"/>
            </a:pPr>
            <a:endParaRPr lang="en-US" sz="1000" dirty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57 total positives</a:t>
            </a:r>
          </a:p>
          <a:p>
            <a:pPr marL="342900" indent="-342900">
              <a:buFont typeface="Arial"/>
              <a:buChar char="•"/>
            </a:pPr>
            <a:endParaRPr lang="en-US" sz="1000" dirty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1.98% positive</a:t>
            </a:r>
          </a:p>
          <a:p>
            <a:pPr marL="342900" indent="-342900">
              <a:buFont typeface="Arial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485652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016CWJAwardPresentation_COVER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079" y="3821434"/>
            <a:ext cx="60159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MOST Substance Abuse Program Report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99525" y="-59053"/>
            <a:ext cx="6934212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Recent Enhancement</a:t>
            </a:r>
          </a:p>
          <a:p>
            <a:endParaRPr lang="en-US" dirty="0"/>
          </a:p>
          <a:p>
            <a:r>
              <a:rPr lang="en-US" sz="2400" dirty="0"/>
              <a:t>    </a:t>
            </a:r>
            <a:r>
              <a:rPr lang="en-US" sz="3200" b="1" dirty="0"/>
              <a:t> </a:t>
            </a:r>
            <a:r>
              <a:rPr lang="en-US" sz="2800" b="1" dirty="0"/>
              <a:t>E-Screen Electronic Chain-of-Custody (COC)</a:t>
            </a:r>
          </a:p>
          <a:p>
            <a:endParaRPr lang="en-US" sz="1200" b="1" dirty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COC issued via Email (where available) and text messaging. </a:t>
            </a:r>
          </a:p>
          <a:p>
            <a:pPr marL="342900" indent="-342900">
              <a:buFont typeface="Arial"/>
              <a:buChar char="•"/>
            </a:pPr>
            <a:endParaRPr lang="en-US" sz="1200" dirty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Available within hours rather than days</a:t>
            </a:r>
          </a:p>
          <a:p>
            <a:pPr marL="342900" indent="-342900">
              <a:buFont typeface="Arial"/>
              <a:buChar char="•"/>
            </a:pPr>
            <a:endParaRPr lang="en-US" sz="1200" dirty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Allows Boilermakers to get to work quicker</a:t>
            </a:r>
          </a:p>
          <a:p>
            <a:pPr marL="342900" indent="-342900">
              <a:buFont typeface="Arial"/>
              <a:buChar char="•"/>
            </a:pPr>
            <a:endParaRPr lang="en-US" sz="1200" dirty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More efficient for all involved</a:t>
            </a:r>
          </a:p>
        </p:txBody>
      </p:sp>
    </p:spTree>
    <p:extLst>
      <p:ext uri="{BB962C8B-B14F-4D97-AF65-F5344CB8AC3E}">
        <p14:creationId xmlns:p14="http://schemas.microsoft.com/office/powerpoint/2010/main" val="1082169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 descr="2016CWJAwardPresentation_COV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68"/>
            <a:ext cx="9144000" cy="5143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471" y="3832676"/>
            <a:ext cx="6135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MOST Boilermaker Code Program Report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00824" y="595686"/>
            <a:ext cx="32195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2019 Western States Update </a:t>
            </a:r>
          </a:p>
        </p:txBody>
      </p:sp>
    </p:spTree>
    <p:extLst>
      <p:ext uri="{BB962C8B-B14F-4D97-AF65-F5344CB8AC3E}">
        <p14:creationId xmlns:p14="http://schemas.microsoft.com/office/powerpoint/2010/main" val="8435716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016CWJAwardPresentation_COVER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079" y="3821434"/>
            <a:ext cx="6135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MOST Boilermaker Code Program Report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99525" y="131989"/>
            <a:ext cx="6934212" cy="27776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2018 CODE</a:t>
            </a:r>
            <a:endParaRPr lang="en-US" sz="2800" b="1" dirty="0"/>
          </a:p>
          <a:p>
            <a:endParaRPr lang="en-US" sz="1050" b="1" dirty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173 Boilermakers trained in 2018</a:t>
            </a:r>
          </a:p>
          <a:p>
            <a:pPr marL="342900" indent="-342900">
              <a:buFont typeface="Arial"/>
              <a:buChar char="•"/>
            </a:pPr>
            <a:endParaRPr lang="en-US" sz="2400" dirty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MOST is currently working on a method for locals to look up which members need the CODE easier.</a:t>
            </a:r>
            <a:endParaRPr lang="en-US" sz="1050" dirty="0"/>
          </a:p>
          <a:p>
            <a:pPr marL="342900" indent="-342900">
              <a:buFont typeface="Arial"/>
              <a:buChar char="•"/>
            </a:pPr>
            <a:endParaRPr lang="en-US" sz="1200" dirty="0"/>
          </a:p>
          <a:p>
            <a:pPr marL="342900" indent="-342900">
              <a:buFont typeface="Arial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426771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016CWJAwardPresentation_COVER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079" y="3821434"/>
            <a:ext cx="6135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MOST Boilermaker Code Program Report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99525" y="131989"/>
            <a:ext cx="69342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 b="1" dirty="0"/>
          </a:p>
          <a:p>
            <a:r>
              <a:rPr lang="en-US" sz="2800" dirty="0"/>
              <a:t>To schedule a Boilermaker CODE class, Contact the MOST office at:</a:t>
            </a:r>
          </a:p>
          <a:p>
            <a:endParaRPr lang="en-US" sz="2800" dirty="0"/>
          </a:p>
          <a:p>
            <a:r>
              <a:rPr lang="en-US" sz="2800" dirty="0"/>
              <a:t>913-281-5036</a:t>
            </a:r>
          </a:p>
          <a:p>
            <a:r>
              <a:rPr lang="en-US" sz="2800" dirty="0"/>
              <a:t>800-395-1089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27062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 descr="2016CWJAwardPresentation_COV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68"/>
            <a:ext cx="9144000" cy="5143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471" y="3832676"/>
            <a:ext cx="56114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MOST OSHA Training Program Report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00824" y="595686"/>
            <a:ext cx="32195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2019 Western States Update </a:t>
            </a:r>
          </a:p>
        </p:txBody>
      </p:sp>
    </p:spTree>
    <p:extLst>
      <p:ext uri="{BB962C8B-B14F-4D97-AF65-F5344CB8AC3E}">
        <p14:creationId xmlns:p14="http://schemas.microsoft.com/office/powerpoint/2010/main" val="573512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016CWJAwardPresentation_COVER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079" y="3821434"/>
            <a:ext cx="56114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MOST OSHA Training Program Report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22947" y="122541"/>
            <a:ext cx="676563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2018 Training Overview</a:t>
            </a:r>
          </a:p>
          <a:p>
            <a:endParaRPr lang="en-US" sz="1200" dirty="0"/>
          </a:p>
          <a:p>
            <a:r>
              <a:rPr lang="en-US" sz="2400" b="1" dirty="0"/>
              <a:t>OSHA 10 Training</a:t>
            </a: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924 students trained in 2018</a:t>
            </a:r>
          </a:p>
          <a:p>
            <a:r>
              <a:rPr lang="en-US" sz="2400" b="1" dirty="0"/>
              <a:t>OSHA 30 Training</a:t>
            </a:r>
            <a:endParaRPr lang="en-US" sz="2400" dirty="0"/>
          </a:p>
          <a:p>
            <a:pPr marL="285750" indent="-285750">
              <a:buFont typeface="Arial"/>
              <a:buChar char="•"/>
            </a:pPr>
            <a:r>
              <a:rPr lang="en-US" sz="2400" dirty="0"/>
              <a:t>925 students trained in 2018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31512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016CWJAwardPresentation_COVER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079" y="3821434"/>
            <a:ext cx="56114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MOST OSHA Training Program Report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22947" y="122541"/>
            <a:ext cx="6765633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2018 Training Overview</a:t>
            </a:r>
          </a:p>
          <a:p>
            <a:endParaRPr lang="en-US" sz="1200" dirty="0"/>
          </a:p>
          <a:p>
            <a:r>
              <a:rPr lang="en-US" sz="2800" b="1" dirty="0"/>
              <a:t>Steel Erection Training</a:t>
            </a:r>
            <a:endParaRPr lang="en-US" sz="1000" dirty="0"/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924 students trained</a:t>
            </a:r>
          </a:p>
          <a:p>
            <a:pPr marL="285750" indent="-285750">
              <a:buFont typeface="Arial"/>
              <a:buChar char="•"/>
            </a:pPr>
            <a:endParaRPr lang="en-US" sz="1600" dirty="0"/>
          </a:p>
          <a:p>
            <a:r>
              <a:rPr lang="en-US" sz="2800" b="1" dirty="0"/>
              <a:t>Scaffold Training</a:t>
            </a:r>
            <a:endParaRPr lang="en-US" sz="1000" dirty="0"/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924 students trained</a:t>
            </a:r>
          </a:p>
          <a:p>
            <a:pPr marL="285750" indent="-285750">
              <a:buFont typeface="Arial"/>
              <a:buChar char="•"/>
            </a:pPr>
            <a:endParaRPr lang="en-US" sz="2800" dirty="0"/>
          </a:p>
          <a:p>
            <a:pPr marL="285750" indent="-285750">
              <a:buFont typeface="Arial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81574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 descr="2016CWJAwardPresentation_COV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68"/>
            <a:ext cx="9144000" cy="5143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471" y="3832676"/>
            <a:ext cx="58326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MOST Rigging Training Program Report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00824" y="595686"/>
            <a:ext cx="32195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2019 Western States Update </a:t>
            </a:r>
          </a:p>
        </p:txBody>
      </p:sp>
    </p:spTree>
    <p:extLst>
      <p:ext uri="{BB962C8B-B14F-4D97-AF65-F5344CB8AC3E}">
        <p14:creationId xmlns:p14="http://schemas.microsoft.com/office/powerpoint/2010/main" val="716918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016CWJAwardPresentation_COVER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526" y="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079" y="3821434"/>
            <a:ext cx="58326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MOST Rigging Training Program Report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22947" y="122541"/>
            <a:ext cx="676563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2018 Training Overview</a:t>
            </a:r>
          </a:p>
          <a:p>
            <a:endParaRPr lang="en-US" sz="1200" dirty="0"/>
          </a:p>
          <a:p>
            <a:endParaRPr lang="en-US" sz="1000" dirty="0"/>
          </a:p>
          <a:p>
            <a:r>
              <a:rPr lang="en-US" sz="2800" b="1" dirty="0"/>
              <a:t>Rigging Training</a:t>
            </a:r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2119 students trained</a:t>
            </a:r>
          </a:p>
          <a:p>
            <a:pPr marL="285750" indent="-285750">
              <a:buFont typeface="Arial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83531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 descr="2016CWJAwardPresentation_COV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68"/>
            <a:ext cx="9144000" cy="5143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471" y="3832676"/>
            <a:ext cx="5907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MOST Field Leadership Program Report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00824" y="595686"/>
            <a:ext cx="32195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2019 Western States Update </a:t>
            </a:r>
          </a:p>
        </p:txBody>
      </p:sp>
    </p:spTree>
    <p:extLst>
      <p:ext uri="{BB962C8B-B14F-4D97-AF65-F5344CB8AC3E}">
        <p14:creationId xmlns:p14="http://schemas.microsoft.com/office/powerpoint/2010/main" val="620382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016CWJAwardPresentation_COVER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079" y="3821434"/>
            <a:ext cx="5907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MOST Field Leadership Program Report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99525" y="131989"/>
            <a:ext cx="69342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Field Leadership Overview</a:t>
            </a:r>
          </a:p>
          <a:p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Prepares Boilermakers to be effective front-line supervisors</a:t>
            </a:r>
          </a:p>
          <a:p>
            <a:pPr marL="342900" indent="-342900">
              <a:buFont typeface="Arial"/>
              <a:buChar char="•"/>
            </a:pPr>
            <a:endParaRPr lang="en-US" sz="1200" dirty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Course taught jointly by contractor and Boilermaker instructors</a:t>
            </a:r>
          </a:p>
          <a:p>
            <a:pPr marL="342900" indent="-342900">
              <a:buFont typeface="Arial"/>
              <a:buChar char="•"/>
            </a:pPr>
            <a:endParaRPr lang="en-US" sz="1200" dirty="0"/>
          </a:p>
          <a:p>
            <a:pPr marL="342900" indent="-342900">
              <a:buFont typeface="Arial"/>
              <a:buChar char="•"/>
            </a:pPr>
            <a:r>
              <a:rPr lang="en-US" sz="2400" dirty="0"/>
              <a:t>Training scheduled through the Local Lodge Business Manager</a:t>
            </a:r>
          </a:p>
        </p:txBody>
      </p:sp>
    </p:spTree>
    <p:extLst>
      <p:ext uri="{BB962C8B-B14F-4D97-AF65-F5344CB8AC3E}">
        <p14:creationId xmlns:p14="http://schemas.microsoft.com/office/powerpoint/2010/main" val="2501201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016CWJAwardPresentation_COVER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079" y="3821434"/>
            <a:ext cx="59073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MOST Field Leadership Program Report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22947" y="22333"/>
            <a:ext cx="6765633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2018 Training Overview</a:t>
            </a:r>
          </a:p>
          <a:p>
            <a:endParaRPr lang="en-US" sz="1400" dirty="0"/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61 students trained in 2018</a:t>
            </a:r>
          </a:p>
          <a:p>
            <a:pPr marL="285750" indent="-285750">
              <a:buFont typeface="Arial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4134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2937</TotalTime>
  <Words>308</Words>
  <Application>Microsoft Macintosh PowerPoint</Application>
  <PresentationFormat>On-screen Show (16:9)</PresentationFormat>
  <Paragraphs>105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Martin Public Relations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Matson</dc:creator>
  <cp:lastModifiedBy>Mark Garrett</cp:lastModifiedBy>
  <cp:revision>70</cp:revision>
  <cp:lastPrinted>2019-02-14T18:46:01Z</cp:lastPrinted>
  <dcterms:created xsi:type="dcterms:W3CDTF">2016-09-27T15:20:36Z</dcterms:created>
  <dcterms:modified xsi:type="dcterms:W3CDTF">2019-03-21T13:51:35Z</dcterms:modified>
</cp:coreProperties>
</file>