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42" r:id="rId2"/>
    <p:sldId id="2847" r:id="rId3"/>
    <p:sldId id="2879" r:id="rId4"/>
    <p:sldId id="2880" r:id="rId5"/>
    <p:sldId id="2881" r:id="rId6"/>
    <p:sldId id="2882" r:id="rId7"/>
    <p:sldId id="2883" r:id="rId8"/>
    <p:sldId id="2884" r:id="rId9"/>
    <p:sldId id="2886" r:id="rId10"/>
    <p:sldId id="2920" r:id="rId11"/>
    <p:sldId id="2921" r:id="rId12"/>
    <p:sldId id="2885" r:id="rId13"/>
    <p:sldId id="2922" r:id="rId14"/>
    <p:sldId id="2923" r:id="rId15"/>
    <p:sldId id="2927" r:id="rId16"/>
    <p:sldId id="2890" r:id="rId17"/>
    <p:sldId id="2915" r:id="rId18"/>
    <p:sldId id="2917" r:id="rId19"/>
    <p:sldId id="2918" r:id="rId20"/>
    <p:sldId id="2895" r:id="rId21"/>
    <p:sldId id="2896" r:id="rId22"/>
    <p:sldId id="2897" r:id="rId23"/>
    <p:sldId id="2898" r:id="rId24"/>
    <p:sldId id="2899" r:id="rId25"/>
    <p:sldId id="2900" r:id="rId26"/>
    <p:sldId id="2901" r:id="rId27"/>
    <p:sldId id="2924" r:id="rId28"/>
    <p:sldId id="2925" r:id="rId29"/>
    <p:sldId id="2911" r:id="rId30"/>
    <p:sldId id="2926" r:id="rId31"/>
    <p:sldId id="2877" r:id="rId32"/>
    <p:sldId id="2878" r:id="rId3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C2A"/>
    <a:srgbClr val="000000"/>
    <a:srgbClr val="524D00"/>
    <a:srgbClr val="E56F57"/>
    <a:srgbClr val="445469"/>
    <a:srgbClr val="F2F2F2"/>
    <a:srgbClr val="5A5A66"/>
    <a:srgbClr val="626162"/>
    <a:srgbClr val="C4D4E2"/>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88027" autoAdjust="0"/>
  </p:normalViewPr>
  <p:slideViewPr>
    <p:cSldViewPr snapToGrid="0" snapToObjects="1">
      <p:cViewPr varScale="1">
        <p:scale>
          <a:sx n="56" d="100"/>
          <a:sy n="56" d="100"/>
        </p:scale>
        <p:origin x="528" y="184"/>
      </p:cViewPr>
      <p:guideLst>
        <p:guide pos="14470"/>
        <p:guide pos="7678"/>
        <p:guide orient="horz" pos="4320"/>
        <p:guide pos="12526"/>
        <p:guide orient="horz" pos="698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EFC10EE1-B198-C942-8235-326C972CBB30}" type="datetimeFigureOut">
              <a:rPr lang="en-US" smtClean="0"/>
              <a:pPr/>
              <a:t>7/18/19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panose="020B0606030504020204" pitchFamily="34" charset="0"/>
        <a:ea typeface="+mn-ea"/>
        <a:cs typeface="+mn-cs"/>
      </a:defRPr>
    </a:lvl1pPr>
    <a:lvl2pPr marL="914217" algn="l" defTabSz="914217" rtl="0" eaLnBrk="1" latinLnBrk="0" hangingPunct="1">
      <a:defRPr sz="2400" b="0" i="0" kern="1200">
        <a:solidFill>
          <a:schemeClr val="tx1"/>
        </a:solidFill>
        <a:latin typeface="Open Sans" panose="020B0606030504020204" pitchFamily="34" charset="0"/>
        <a:ea typeface="+mn-ea"/>
        <a:cs typeface="+mn-cs"/>
      </a:defRPr>
    </a:lvl2pPr>
    <a:lvl3pPr marL="1828434" algn="l" defTabSz="914217" rtl="0" eaLnBrk="1" latinLnBrk="0" hangingPunct="1">
      <a:defRPr sz="2400" b="0" i="0" kern="1200">
        <a:solidFill>
          <a:schemeClr val="tx1"/>
        </a:solidFill>
        <a:latin typeface="Open Sans" panose="020B0606030504020204" pitchFamily="34" charset="0"/>
        <a:ea typeface="+mn-ea"/>
        <a:cs typeface="+mn-cs"/>
      </a:defRPr>
    </a:lvl3pPr>
    <a:lvl4pPr marL="2742651" algn="l" defTabSz="914217" rtl="0" eaLnBrk="1" latinLnBrk="0" hangingPunct="1">
      <a:defRPr sz="2400" b="0" i="0" kern="1200">
        <a:solidFill>
          <a:schemeClr val="tx1"/>
        </a:solidFill>
        <a:latin typeface="Open Sans" panose="020B0606030504020204" pitchFamily="34" charset="0"/>
        <a:ea typeface="+mn-ea"/>
        <a:cs typeface="+mn-cs"/>
      </a:defRPr>
    </a:lvl4pPr>
    <a:lvl5pPr marL="3656868" algn="l" defTabSz="914217" rtl="0" eaLnBrk="1" latinLnBrk="0" hangingPunct="1">
      <a:defRPr sz="2400" b="0" i="0" kern="1200">
        <a:solidFill>
          <a:schemeClr val="tx1"/>
        </a:solidFill>
        <a:latin typeface="Open Sans" panose="020B060603050402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5203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98008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53210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50488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44461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42073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13249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48856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712356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468662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95709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07748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875932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41786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84491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417418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64459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948064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2039364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696278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2237122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419937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880705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79727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2912769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70387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28961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99594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19680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93950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91591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Preview of what you will go over—can delete this slide for time.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791530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144070-A267-1848-82EB-D1CA0E02BF2A}"/>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19108615" y="12831163"/>
            <a:ext cx="3926729" cy="613551"/>
          </a:xfrm>
          <a:prstGeom prst="rect">
            <a:avLst/>
          </a:prstGeom>
        </p:spPr>
      </p:pic>
      <p:cxnSp>
        <p:nvCxnSpPr>
          <p:cNvPr id="3" name="Straight Connector 2">
            <a:extLst>
              <a:ext uri="{FF2B5EF4-FFF2-40B4-BE49-F238E27FC236}">
                <a16:creationId xmlns:a16="http://schemas.microsoft.com/office/drawing/2014/main" id="{5EDED459-7CC0-9D49-9C3A-1F84AF4D1A3B}"/>
              </a:ext>
            </a:extLst>
          </p:cNvPr>
          <p:cNvCxnSpPr>
            <a:cxnSpLocks/>
          </p:cNvCxnSpPr>
          <p:nvPr userDrawn="1"/>
        </p:nvCxnSpPr>
        <p:spPr>
          <a:xfrm flipH="1">
            <a:off x="1054063" y="12762035"/>
            <a:ext cx="22928055" cy="0"/>
          </a:xfrm>
          <a:prstGeom prst="line">
            <a:avLst/>
          </a:prstGeom>
          <a:ln>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1C208B0-7ECA-C440-B646-F31FFF757029}"/>
              </a:ext>
            </a:extLst>
          </p:cNvPr>
          <p:cNvSpPr/>
          <p:nvPr userDrawn="1"/>
        </p:nvSpPr>
        <p:spPr>
          <a:xfrm>
            <a:off x="22984775" y="12590587"/>
            <a:ext cx="736282" cy="1125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i="0" dirty="0">
              <a:latin typeface="Open Sans Semibold" panose="020B0606030504020204" pitchFamily="34" charset="0"/>
            </a:endParaRPr>
          </a:p>
        </p:txBody>
      </p:sp>
      <p:sp>
        <p:nvSpPr>
          <p:cNvPr id="5" name="Slide Number Placeholder 5">
            <a:extLst>
              <a:ext uri="{FF2B5EF4-FFF2-40B4-BE49-F238E27FC236}">
                <a16:creationId xmlns:a16="http://schemas.microsoft.com/office/drawing/2014/main" id="{7A2E2E4D-73D4-C24C-AFC7-FC986498621F}"/>
              </a:ext>
            </a:extLst>
          </p:cNvPr>
          <p:cNvSpPr>
            <a:spLocks noGrp="1"/>
          </p:cNvSpPr>
          <p:nvPr>
            <p:ph type="sldNum" sz="quarter" idx="4"/>
          </p:nvPr>
        </p:nvSpPr>
        <p:spPr>
          <a:xfrm>
            <a:off x="18112154" y="12759593"/>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026656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2C77B-BBD4-1641-859A-1252209CCF43}"/>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19108615" y="12831163"/>
            <a:ext cx="3926729" cy="613551"/>
          </a:xfrm>
          <a:prstGeom prst="rect">
            <a:avLst/>
          </a:prstGeom>
        </p:spPr>
      </p:pic>
      <p:cxnSp>
        <p:nvCxnSpPr>
          <p:cNvPr id="4" name="Straight Connector 3">
            <a:extLst>
              <a:ext uri="{FF2B5EF4-FFF2-40B4-BE49-F238E27FC236}">
                <a16:creationId xmlns:a16="http://schemas.microsoft.com/office/drawing/2014/main" id="{226F381F-08A2-0642-B6EE-0785A1E55C57}"/>
              </a:ext>
            </a:extLst>
          </p:cNvPr>
          <p:cNvCxnSpPr>
            <a:cxnSpLocks/>
          </p:cNvCxnSpPr>
          <p:nvPr userDrawn="1"/>
        </p:nvCxnSpPr>
        <p:spPr>
          <a:xfrm flipH="1">
            <a:off x="1054063" y="12762035"/>
            <a:ext cx="22928055" cy="0"/>
          </a:xfrm>
          <a:prstGeom prst="line">
            <a:avLst/>
          </a:prstGeom>
          <a:ln>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12CE66-E6B5-3843-BDBF-FD22C40E7DEC}"/>
              </a:ext>
            </a:extLst>
          </p:cNvPr>
          <p:cNvSpPr/>
          <p:nvPr userDrawn="1"/>
        </p:nvSpPr>
        <p:spPr>
          <a:xfrm>
            <a:off x="22984775" y="12590587"/>
            <a:ext cx="736282" cy="1125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i="0" dirty="0">
              <a:latin typeface="Open Sans Semibold" panose="020B0606030504020204" pitchFamily="34" charset="0"/>
            </a:endParaRPr>
          </a:p>
        </p:txBody>
      </p:sp>
      <p:sp>
        <p:nvSpPr>
          <p:cNvPr id="7" name="Slide Number Placeholder 5">
            <a:extLst>
              <a:ext uri="{FF2B5EF4-FFF2-40B4-BE49-F238E27FC236}">
                <a16:creationId xmlns:a16="http://schemas.microsoft.com/office/drawing/2014/main" id="{092EB98E-4AD1-734F-89BC-BB110C20435E}"/>
              </a:ext>
            </a:extLst>
          </p:cNvPr>
          <p:cNvSpPr>
            <a:spLocks noGrp="1"/>
          </p:cNvSpPr>
          <p:nvPr>
            <p:ph type="sldNum" sz="quarter" idx="4"/>
          </p:nvPr>
        </p:nvSpPr>
        <p:spPr>
          <a:xfrm>
            <a:off x="18112154" y="12759593"/>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747119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5CA7C5-DE6B-5D4F-8B41-48E23F1BB457}"/>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9" name="Rectangle 8">
            <a:extLst>
              <a:ext uri="{FF2B5EF4-FFF2-40B4-BE49-F238E27FC236}">
                <a16:creationId xmlns:a16="http://schemas.microsoft.com/office/drawing/2014/main" id="{31C5B3FC-72EF-0740-BB37-C4EBE872130A}"/>
              </a:ext>
            </a:extLst>
          </p:cNvPr>
          <p:cNvSpPr/>
          <p:nvPr userDrawn="1"/>
        </p:nvSpPr>
        <p:spPr>
          <a:xfrm>
            <a:off x="1034716" y="-336884"/>
            <a:ext cx="23342934" cy="12897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erson&#10;&#10;Description automatically generated">
            <a:extLst>
              <a:ext uri="{FF2B5EF4-FFF2-40B4-BE49-F238E27FC236}">
                <a16:creationId xmlns:a16="http://schemas.microsoft.com/office/drawing/2014/main" id="{CEB39989-F9F8-2947-BA5F-F1E07611410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1171" r="25901" b="18292"/>
          <a:stretch/>
        </p:blipFill>
        <p:spPr>
          <a:xfrm>
            <a:off x="-329957" y="-504231"/>
            <a:ext cx="12881811" cy="13232545"/>
          </a:xfrm>
          <a:prstGeom prst="rect">
            <a:avLst/>
          </a:prstGeom>
        </p:spPr>
      </p:pic>
      <p:sp>
        <p:nvSpPr>
          <p:cNvPr id="8" name="Title 7">
            <a:extLst>
              <a:ext uri="{FF2B5EF4-FFF2-40B4-BE49-F238E27FC236}">
                <a16:creationId xmlns:a16="http://schemas.microsoft.com/office/drawing/2014/main" id="{7CEF963E-99EC-F44E-A8A0-F231DF2CD059}"/>
              </a:ext>
            </a:extLst>
          </p:cNvPr>
          <p:cNvSpPr>
            <a:spLocks noGrp="1"/>
          </p:cNvSpPr>
          <p:nvPr>
            <p:ph type="title"/>
          </p:nvPr>
        </p:nvSpPr>
        <p:spPr>
          <a:xfrm>
            <a:off x="12860512" y="226157"/>
            <a:ext cx="12881811" cy="1491916"/>
          </a:xfrm>
        </p:spPr>
        <p:txBody>
          <a:bodyPr/>
          <a:lstStyle>
            <a:lvl1pPr>
              <a:defRPr b="1">
                <a:solidFill>
                  <a:srgbClr val="000000"/>
                </a:solidFill>
              </a:defRPr>
            </a:lvl1pPr>
          </a:lstStyle>
          <a:p>
            <a:r>
              <a:rPr lang="en-US"/>
              <a:t>Click to edit Master title style</a:t>
            </a:r>
            <a:endParaRPr lang="en-US" dirty="0"/>
          </a:p>
        </p:txBody>
      </p:sp>
      <p:sp>
        <p:nvSpPr>
          <p:cNvPr id="10" name="Title 7">
            <a:extLst>
              <a:ext uri="{FF2B5EF4-FFF2-40B4-BE49-F238E27FC236}">
                <a16:creationId xmlns:a16="http://schemas.microsoft.com/office/drawing/2014/main" id="{D61C169F-F82F-7543-A43B-2DC3D8B9773A}"/>
              </a:ext>
            </a:extLst>
          </p:cNvPr>
          <p:cNvSpPr txBox="1">
            <a:spLocks/>
          </p:cNvSpPr>
          <p:nvPr userDrawn="1"/>
        </p:nvSpPr>
        <p:spPr>
          <a:xfrm>
            <a:off x="14414448" y="1916698"/>
            <a:ext cx="12881811" cy="1491916"/>
          </a:xfrm>
          <a:prstGeom prst="rect">
            <a:avLst/>
          </a:prstGeom>
        </p:spPr>
        <p:txBody>
          <a:bodyPr vert="horz" lIns="91440" tIns="45720" rIns="91440" bIns="45720" rtlCol="0" anchor="ctr">
            <a:normAutofit/>
          </a:bodyPr>
          <a:lstStyle>
            <a:lvl1pPr algn="l" defTabSz="1828434" rtl="0" eaLnBrk="1" latinLnBrk="0" hangingPunct="1">
              <a:lnSpc>
                <a:spcPct val="90000"/>
              </a:lnSpc>
              <a:spcBef>
                <a:spcPct val="0"/>
              </a:spcBef>
              <a:buNone/>
              <a:defRPr lang="en-US" sz="4000" b="1" i="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pPr marL="571500" indent="-571500">
              <a:buClr>
                <a:schemeClr val="tx2"/>
              </a:buClr>
              <a:buFont typeface="Arial" panose="020B0604020202020204" pitchFamily="34" charset="0"/>
              <a:buChar char="•"/>
            </a:pPr>
            <a:r>
              <a:rPr lang="en-US" b="0" dirty="0"/>
              <a:t>Click to edit Master title style</a:t>
            </a:r>
          </a:p>
          <a:p>
            <a:pPr marL="571500" indent="-571500">
              <a:buClr>
                <a:schemeClr val="tx2"/>
              </a:buClr>
              <a:buFont typeface="Arial" panose="020B0604020202020204" pitchFamily="34" charset="0"/>
              <a:buChar char="•"/>
            </a:pPr>
            <a:endParaRPr lang="en-US" b="0" dirty="0"/>
          </a:p>
        </p:txBody>
      </p:sp>
    </p:spTree>
    <p:extLst>
      <p:ext uri="{BB962C8B-B14F-4D97-AF65-F5344CB8AC3E}">
        <p14:creationId xmlns:p14="http://schemas.microsoft.com/office/powerpoint/2010/main" val="46856301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01">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9EC1415-6F7A-FE4C-935F-869597AFB7AF}"/>
              </a:ext>
            </a:extLst>
          </p:cNvPr>
          <p:cNvSpPr>
            <a:spLocks noGrp="1"/>
          </p:cNvSpPr>
          <p:nvPr>
            <p:ph type="pic" sz="quarter" idx="14"/>
          </p:nvPr>
        </p:nvSpPr>
        <p:spPr>
          <a:xfrm>
            <a:off x="-383338" y="-385010"/>
            <a:ext cx="12670589" cy="14486022"/>
          </a:xfrm>
          <a:prstGeom prst="rect">
            <a:avLst/>
          </a:prstGeom>
          <a:solidFill>
            <a:schemeClr val="bg1">
              <a:lumMod val="85000"/>
            </a:schemeClr>
          </a:solidFill>
        </p:spPr>
        <p:txBody>
          <a:bodyPr>
            <a:normAutofit/>
          </a:bodyPr>
          <a:lstStyle>
            <a:lvl1pPr>
              <a:defRPr sz="2101"/>
            </a:lvl1pPr>
          </a:lstStyle>
          <a:p>
            <a:r>
              <a:rPr lang="en-US"/>
              <a:t>Click icon to add picture</a:t>
            </a:r>
            <a:endParaRPr lang="en-US" dirty="0"/>
          </a:p>
        </p:txBody>
      </p:sp>
      <p:pic>
        <p:nvPicPr>
          <p:cNvPr id="3" name="Picture 2">
            <a:extLst>
              <a:ext uri="{FF2B5EF4-FFF2-40B4-BE49-F238E27FC236}">
                <a16:creationId xmlns:a16="http://schemas.microsoft.com/office/drawing/2014/main" id="{B52DCEC9-3261-2F49-9D69-BCF50D0AB1B2}"/>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19108615" y="12831163"/>
            <a:ext cx="3926729" cy="613551"/>
          </a:xfrm>
          <a:prstGeom prst="rect">
            <a:avLst/>
          </a:prstGeom>
        </p:spPr>
      </p:pic>
      <p:cxnSp>
        <p:nvCxnSpPr>
          <p:cNvPr id="5" name="Straight Connector 4">
            <a:extLst>
              <a:ext uri="{FF2B5EF4-FFF2-40B4-BE49-F238E27FC236}">
                <a16:creationId xmlns:a16="http://schemas.microsoft.com/office/drawing/2014/main" id="{2B3557FC-341E-C14F-938C-41EE910DD548}"/>
              </a:ext>
            </a:extLst>
          </p:cNvPr>
          <p:cNvCxnSpPr>
            <a:cxnSpLocks/>
          </p:cNvCxnSpPr>
          <p:nvPr userDrawn="1"/>
        </p:nvCxnSpPr>
        <p:spPr>
          <a:xfrm flipH="1">
            <a:off x="1054063" y="12762035"/>
            <a:ext cx="22928055" cy="0"/>
          </a:xfrm>
          <a:prstGeom prst="line">
            <a:avLst/>
          </a:prstGeom>
          <a:ln>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E2BA82C-890D-F542-A52C-A59759529A3F}"/>
              </a:ext>
            </a:extLst>
          </p:cNvPr>
          <p:cNvSpPr/>
          <p:nvPr userDrawn="1"/>
        </p:nvSpPr>
        <p:spPr>
          <a:xfrm>
            <a:off x="22984775" y="12590587"/>
            <a:ext cx="736282" cy="1125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i="0" dirty="0">
              <a:latin typeface="Open Sans Semibold" panose="020B0606030504020204" pitchFamily="34" charset="0"/>
            </a:endParaRPr>
          </a:p>
        </p:txBody>
      </p:sp>
      <p:sp>
        <p:nvSpPr>
          <p:cNvPr id="7" name="Slide Number Placeholder 5">
            <a:extLst>
              <a:ext uri="{FF2B5EF4-FFF2-40B4-BE49-F238E27FC236}">
                <a16:creationId xmlns:a16="http://schemas.microsoft.com/office/drawing/2014/main" id="{BD34E215-45CB-664F-87FF-EE10BF19A33E}"/>
              </a:ext>
            </a:extLst>
          </p:cNvPr>
          <p:cNvSpPr>
            <a:spLocks noGrp="1"/>
          </p:cNvSpPr>
          <p:nvPr>
            <p:ph type="sldNum" sz="quarter" idx="4"/>
          </p:nvPr>
        </p:nvSpPr>
        <p:spPr>
          <a:xfrm>
            <a:off x="18112154" y="12759593"/>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467607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01">
    <p:spTree>
      <p:nvGrpSpPr>
        <p:cNvPr id="1" name=""/>
        <p:cNvGrpSpPr/>
        <p:nvPr/>
      </p:nvGrpSpPr>
      <p:grpSpPr>
        <a:xfrm>
          <a:off x="0" y="0"/>
          <a:ext cx="0" cy="0"/>
          <a:chOff x="0" y="0"/>
          <a:chExt cx="0" cy="0"/>
        </a:xfrm>
      </p:grpSpPr>
      <p:sp>
        <p:nvSpPr>
          <p:cNvPr id="5" name="Picture Placeholder 31">
            <a:extLst>
              <a:ext uri="{FF2B5EF4-FFF2-40B4-BE49-F238E27FC236}">
                <a16:creationId xmlns:a16="http://schemas.microsoft.com/office/drawing/2014/main" id="{328716BC-BC7A-E948-A31B-0F2EED289E6F}"/>
              </a:ext>
            </a:extLst>
          </p:cNvPr>
          <p:cNvSpPr>
            <a:spLocks noGrp="1"/>
          </p:cNvSpPr>
          <p:nvPr>
            <p:ph type="pic" sz="quarter" idx="16"/>
          </p:nvPr>
        </p:nvSpPr>
        <p:spPr>
          <a:xfrm>
            <a:off x="1909610" y="1654263"/>
            <a:ext cx="5112037" cy="10804692"/>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r>
              <a:rPr lang="en-US"/>
              <a:t>Click icon to add picture</a:t>
            </a:r>
            <a:endParaRPr lang="en-US" dirty="0"/>
          </a:p>
        </p:txBody>
      </p:sp>
      <p:pic>
        <p:nvPicPr>
          <p:cNvPr id="3" name="Picture 2">
            <a:extLst>
              <a:ext uri="{FF2B5EF4-FFF2-40B4-BE49-F238E27FC236}">
                <a16:creationId xmlns:a16="http://schemas.microsoft.com/office/drawing/2014/main" id="{6F5AE6A0-26E6-CE41-9F18-1778E8E828C6}"/>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19108615" y="12831163"/>
            <a:ext cx="3926729" cy="613551"/>
          </a:xfrm>
          <a:prstGeom prst="rect">
            <a:avLst/>
          </a:prstGeom>
        </p:spPr>
      </p:pic>
      <p:cxnSp>
        <p:nvCxnSpPr>
          <p:cNvPr id="4" name="Straight Connector 3">
            <a:extLst>
              <a:ext uri="{FF2B5EF4-FFF2-40B4-BE49-F238E27FC236}">
                <a16:creationId xmlns:a16="http://schemas.microsoft.com/office/drawing/2014/main" id="{2FD7AA3F-2844-464E-ADE1-7C0ED8DAF257}"/>
              </a:ext>
            </a:extLst>
          </p:cNvPr>
          <p:cNvCxnSpPr>
            <a:cxnSpLocks/>
          </p:cNvCxnSpPr>
          <p:nvPr userDrawn="1"/>
        </p:nvCxnSpPr>
        <p:spPr>
          <a:xfrm flipH="1">
            <a:off x="1054063" y="12762035"/>
            <a:ext cx="22928055" cy="0"/>
          </a:xfrm>
          <a:prstGeom prst="line">
            <a:avLst/>
          </a:prstGeom>
          <a:ln>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B3D87BA-4F0B-614C-B234-E887D7E73AD5}"/>
              </a:ext>
            </a:extLst>
          </p:cNvPr>
          <p:cNvSpPr/>
          <p:nvPr userDrawn="1"/>
        </p:nvSpPr>
        <p:spPr>
          <a:xfrm>
            <a:off x="22984775" y="12590587"/>
            <a:ext cx="736282" cy="1125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i="0" dirty="0">
              <a:latin typeface="Open Sans Semibold" panose="020B0606030504020204" pitchFamily="34" charset="0"/>
            </a:endParaRPr>
          </a:p>
        </p:txBody>
      </p:sp>
      <p:sp>
        <p:nvSpPr>
          <p:cNvPr id="7" name="Slide Number Placeholder 5">
            <a:extLst>
              <a:ext uri="{FF2B5EF4-FFF2-40B4-BE49-F238E27FC236}">
                <a16:creationId xmlns:a16="http://schemas.microsoft.com/office/drawing/2014/main" id="{ED4E36D0-7BA4-6948-9457-2DAFA99C0F61}"/>
              </a:ext>
            </a:extLst>
          </p:cNvPr>
          <p:cNvSpPr>
            <a:spLocks noGrp="1"/>
          </p:cNvSpPr>
          <p:nvPr>
            <p:ph type="sldNum" sz="quarter" idx="4"/>
          </p:nvPr>
        </p:nvSpPr>
        <p:spPr>
          <a:xfrm>
            <a:off x="18112154" y="12759593"/>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11776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1676401" y="730252"/>
            <a:ext cx="21024850" cy="265112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1CE89429-787E-B341-9C66-AF77C3080C79}"/>
              </a:ext>
            </a:extLst>
          </p:cNvPr>
          <p:cNvPicPr>
            <a:picLocks noChangeAspect="1"/>
          </p:cNvPicPr>
          <p:nvPr userDrawn="1"/>
        </p:nvPicPr>
        <p:blipFill>
          <a:blip r:embed="rId7">
            <a:alphaModFix amt="75000"/>
            <a:extLst>
              <a:ext uri="{28A0092B-C50C-407E-A947-70E740481C1C}">
                <a14:useLocalDpi xmlns:a14="http://schemas.microsoft.com/office/drawing/2010/main" val="0"/>
              </a:ext>
            </a:extLst>
          </a:blip>
          <a:stretch>
            <a:fillRect/>
          </a:stretch>
        </p:blipFill>
        <p:spPr>
          <a:xfrm>
            <a:off x="19108615" y="12831163"/>
            <a:ext cx="3926729" cy="613551"/>
          </a:xfrm>
          <a:prstGeom prst="rect">
            <a:avLst/>
          </a:prstGeom>
        </p:spPr>
      </p:pic>
      <p:cxnSp>
        <p:nvCxnSpPr>
          <p:cNvPr id="6" name="Straight Connector 5">
            <a:extLst>
              <a:ext uri="{FF2B5EF4-FFF2-40B4-BE49-F238E27FC236}">
                <a16:creationId xmlns:a16="http://schemas.microsoft.com/office/drawing/2014/main" id="{DEDF5CEB-155D-3643-A1BC-DA3D758C75EC}"/>
              </a:ext>
            </a:extLst>
          </p:cNvPr>
          <p:cNvCxnSpPr>
            <a:cxnSpLocks/>
          </p:cNvCxnSpPr>
          <p:nvPr userDrawn="1"/>
        </p:nvCxnSpPr>
        <p:spPr>
          <a:xfrm flipH="1">
            <a:off x="1054063" y="12762035"/>
            <a:ext cx="22928055" cy="0"/>
          </a:xfrm>
          <a:prstGeom prst="line">
            <a:avLst/>
          </a:prstGeom>
          <a:ln>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20DA6C-07E0-6C4C-B6F4-5A0217D28491}"/>
              </a:ext>
            </a:extLst>
          </p:cNvPr>
          <p:cNvSpPr/>
          <p:nvPr userDrawn="1"/>
        </p:nvSpPr>
        <p:spPr>
          <a:xfrm>
            <a:off x="22984775" y="12590587"/>
            <a:ext cx="736282" cy="1125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i="0" dirty="0">
              <a:latin typeface="Open Sans Semibold" panose="020B0606030504020204" pitchFamily="34" charset="0"/>
            </a:endParaRPr>
          </a:p>
        </p:txBody>
      </p:sp>
      <p:sp>
        <p:nvSpPr>
          <p:cNvPr id="8" name="Slide Number Placeholder 5">
            <a:extLst>
              <a:ext uri="{FF2B5EF4-FFF2-40B4-BE49-F238E27FC236}">
                <a16:creationId xmlns:a16="http://schemas.microsoft.com/office/drawing/2014/main" id="{97BB8E2D-3C86-CC4A-AF09-7F07BAC03AD2}"/>
              </a:ext>
            </a:extLst>
          </p:cNvPr>
          <p:cNvSpPr>
            <a:spLocks noGrp="1"/>
          </p:cNvSpPr>
          <p:nvPr>
            <p:ph type="sldNum" sz="quarter" idx="4"/>
          </p:nvPr>
        </p:nvSpPr>
        <p:spPr>
          <a:xfrm>
            <a:off x="18112154" y="12759593"/>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81" r:id="rId1"/>
    <p:sldLayoutId id="2147483883" r:id="rId2"/>
    <p:sldLayoutId id="2147483886" r:id="rId3"/>
    <p:sldLayoutId id="2147483884" r:id="rId4"/>
    <p:sldLayoutId id="2147483885" r:id="rId5"/>
  </p:sldLayoutIdLst>
  <p:transition spd="slow">
    <p:wipe/>
  </p:transition>
  <p:hf sldNum="0" hdr="0"/>
  <p:txStyles>
    <p:titleStyle>
      <a:lvl1pPr algn="l" defTabSz="1828434" rtl="0" eaLnBrk="1" latinLnBrk="0" hangingPunct="1">
        <a:lnSpc>
          <a:spcPct val="90000"/>
        </a:lnSpc>
        <a:spcBef>
          <a:spcPct val="0"/>
        </a:spcBef>
        <a:buNone/>
        <a:defRPr lang="en-US" sz="4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1828434" rtl="0" eaLnBrk="1" latinLnBrk="0" hangingPunct="1">
        <a:lnSpc>
          <a:spcPct val="90000"/>
        </a:lnSpc>
        <a:spcBef>
          <a:spcPts val="2000"/>
        </a:spcBef>
        <a:buFont typeface="Arial" charset="0"/>
        <a:buNone/>
        <a:defRPr lang="en-US" sz="4800" b="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914217" indent="0" algn="l" defTabSz="1828434" rtl="0" eaLnBrk="1" latinLnBrk="0" hangingPunct="1">
        <a:lnSpc>
          <a:spcPct val="90000"/>
        </a:lnSpc>
        <a:spcBef>
          <a:spcPts val="1000"/>
        </a:spcBef>
        <a:buFont typeface="Arial" charset="0"/>
        <a:buNone/>
        <a:defRPr lang="en-US" sz="4000" b="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828434" indent="0" algn="l" defTabSz="1828434" rtl="0" eaLnBrk="1" latinLnBrk="0" hangingPunct="1">
        <a:lnSpc>
          <a:spcPct val="90000"/>
        </a:lnSpc>
        <a:spcBef>
          <a:spcPts val="1000"/>
        </a:spcBef>
        <a:buFont typeface="Arial" charset="0"/>
        <a:buNone/>
        <a:defRPr lang="en-US" sz="3600" b="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3pPr>
      <a:lvl4pPr marL="2742651" indent="0" algn="l" defTabSz="1828434" rtl="0" eaLnBrk="1" latinLnBrk="0" hangingPunct="1">
        <a:lnSpc>
          <a:spcPct val="90000"/>
        </a:lnSpc>
        <a:spcBef>
          <a:spcPts val="1000"/>
        </a:spcBef>
        <a:buFont typeface="Arial" charset="0"/>
        <a:buNone/>
        <a:defRPr lang="en-US" sz="3200" b="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4pPr>
      <a:lvl5pPr marL="3656868" indent="0" algn="l" defTabSz="1828434" rtl="0" eaLnBrk="1" latinLnBrk="0" hangingPunct="1">
        <a:lnSpc>
          <a:spcPct val="90000"/>
        </a:lnSpc>
        <a:spcBef>
          <a:spcPts val="1000"/>
        </a:spcBef>
        <a:buFont typeface="Arial" charset="0"/>
        <a:buNone/>
        <a:defRPr lang="en-US" sz="3200" b="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5028193"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7"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5"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5"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6"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7E8974-42F2-2649-B3DE-1D084F9AA557}"/>
              </a:ext>
            </a:extLst>
          </p:cNvPr>
          <p:cNvGrpSpPr/>
          <p:nvPr/>
        </p:nvGrpSpPr>
        <p:grpSpPr>
          <a:xfrm>
            <a:off x="3840480" y="5097781"/>
            <a:ext cx="16219170" cy="3979405"/>
            <a:chOff x="3160319" y="525626"/>
            <a:chExt cx="13389200" cy="2853003"/>
          </a:xfrm>
        </p:grpSpPr>
        <p:sp>
          <p:nvSpPr>
            <p:cNvPr id="9" name="TextBox 8"/>
            <p:cNvSpPr txBox="1"/>
            <p:nvPr/>
          </p:nvSpPr>
          <p:spPr>
            <a:xfrm>
              <a:off x="3160319" y="525626"/>
              <a:ext cx="13389200" cy="838500"/>
            </a:xfrm>
            <a:prstGeom prst="rect">
              <a:avLst/>
            </a:prstGeom>
            <a:noFill/>
            <a:ln>
              <a:noFill/>
            </a:ln>
          </p:spPr>
          <p:txBody>
            <a:bodyPr wrap="square" rtlCol="0">
              <a:spAutoFit/>
            </a:bodyPr>
            <a:lstStyle/>
            <a:p>
              <a:pPr algn="ctr"/>
              <a:r>
                <a:rPr lang="en-US" sz="7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2019 LEGISLATIVE ISSUES OVERVIEW </a:t>
              </a:r>
            </a:p>
          </p:txBody>
        </p:sp>
        <p:sp>
          <p:nvSpPr>
            <p:cNvPr id="14" name="TextBox 13">
              <a:extLst>
                <a:ext uri="{FF2B5EF4-FFF2-40B4-BE49-F238E27FC236}">
                  <a16:creationId xmlns:a16="http://schemas.microsoft.com/office/drawing/2014/main" id="{9ED1986D-7038-FA43-9562-E21913F905E0}"/>
                </a:ext>
              </a:extLst>
            </p:cNvPr>
            <p:cNvSpPr txBox="1"/>
            <p:nvPr/>
          </p:nvSpPr>
          <p:spPr>
            <a:xfrm>
              <a:off x="7276252" y="2871116"/>
              <a:ext cx="5157348" cy="507513"/>
            </a:xfrm>
            <a:prstGeom prst="rect">
              <a:avLst/>
            </a:prstGeom>
            <a:noFill/>
          </p:spPr>
          <p:txBody>
            <a:bodyPr wrap="none" rtlCol="0">
              <a:spAutoFit/>
            </a:bodyPr>
            <a:lstStyle/>
            <a:p>
              <a:pPr algn="ctr"/>
              <a:r>
                <a:rPr lang="en-US" sz="2000" b="1" spc="600" dirty="0">
                  <a:solidFill>
                    <a:schemeClr val="tx2"/>
                  </a:solidFill>
                  <a:latin typeface="Open Sans" panose="020B0606030504020204" pitchFamily="34" charset="0"/>
                  <a:ea typeface="Open Sans" panose="020B0606030504020204" pitchFamily="34" charset="0"/>
                  <a:cs typeface="Open Sans" panose="020B0606030504020204" pitchFamily="34" charset="0"/>
                </a:rPr>
                <a:t>PRESENTED BY Cecile Conroy</a:t>
              </a:r>
            </a:p>
            <a:p>
              <a:pPr algn="ctr"/>
              <a:r>
                <a:rPr lang="en-US" sz="2000" b="1" spc="600" dirty="0">
                  <a:solidFill>
                    <a:schemeClr val="tx2"/>
                  </a:solidFill>
                  <a:latin typeface="Open Sans" panose="020B0606030504020204" pitchFamily="34" charset="0"/>
                  <a:ea typeface="Open Sans" panose="020B0606030504020204" pitchFamily="34" charset="0"/>
                  <a:cs typeface="Open Sans" panose="020B0606030504020204" pitchFamily="34" charset="0"/>
                </a:rPr>
                <a:t>Director of Government Affairs</a:t>
              </a:r>
            </a:p>
          </p:txBody>
        </p:sp>
      </p:grpSp>
    </p:spTree>
    <p:extLst>
      <p:ext uri="{BB962C8B-B14F-4D97-AF65-F5344CB8AC3E}">
        <p14:creationId xmlns:p14="http://schemas.microsoft.com/office/powerpoint/2010/main" val="3932881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036758"/>
            <a:ext cx="23591520" cy="12187952"/>
          </a:xfrm>
          <a:prstGeom prst="rect">
            <a:avLst/>
          </a:prstGeom>
          <a:noFill/>
        </p:spPr>
        <p:txBody>
          <a:bodyPr wrap="square" rtlCol="0">
            <a:spAutoFit/>
          </a:bodyPr>
          <a:lstStyle/>
          <a:p>
            <a:pPr marL="571500" indent="-571500">
              <a:buFont typeface="Arial" panose="020B0604020202020204" pitchFamily="34" charset="0"/>
              <a:buChar char="•"/>
            </a:pPr>
            <a:r>
              <a:rPr lang="en-US" altLang="en-US" sz="6000" b="1" dirty="0">
                <a:latin typeface="Open Sans" panose="020B0606030504020204"/>
              </a:rPr>
              <a:t>Enhancing Fossil Fuel Energy Carbon Technology (EFFECT) Act of 2019 (S. 1201). </a:t>
            </a:r>
          </a:p>
          <a:p>
            <a:pPr marL="1485717" lvl="1" indent="-571500">
              <a:buFont typeface="Arial" panose="020B0604020202020204" pitchFamily="34" charset="0"/>
              <a:buChar char="•"/>
            </a:pPr>
            <a:r>
              <a:rPr lang="en-US" sz="5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Authorizes a comprehensive research, development, and demonstration program for several technologies resulting in the deployment of fossil fuel generating technologies that will be cost competitive with other forms of low carbon generation.</a:t>
            </a:r>
          </a:p>
          <a:p>
            <a:pPr marL="1485717" lvl="1" indent="-571500">
              <a:buFont typeface="Arial" panose="020B0604020202020204" pitchFamily="34" charset="0"/>
              <a:buChar char="•"/>
            </a:pPr>
            <a:r>
              <a:rPr lang="en-US" sz="5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Supports R&amp;D for carbon utilization and carbon removal, and would direct the Department of Energy to study the viability of long-term stabilization support contracts – would be extremely valuable in demonstrating and financing commercial scale carbon capture projects.</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388619" y="863933"/>
            <a:ext cx="2379027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38146390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036758"/>
            <a:ext cx="23591520" cy="7755969"/>
          </a:xfrm>
          <a:prstGeom prst="rect">
            <a:avLst/>
          </a:prstGeom>
          <a:noFill/>
        </p:spPr>
        <p:txBody>
          <a:bodyPr wrap="square" rtlCol="0">
            <a:spAutoFit/>
          </a:bodyPr>
          <a:lstStyle/>
          <a:p>
            <a:pPr marL="571500" indent="-571500">
              <a:buFont typeface="Arial" panose="020B0604020202020204" pitchFamily="34" charset="0"/>
              <a:buChar char="•"/>
            </a:pPr>
            <a:r>
              <a:rPr lang="en-US" altLang="en-US" sz="6000" b="1" dirty="0">
                <a:latin typeface="Open Sans" panose="020B0606030504020204"/>
              </a:rPr>
              <a:t>Fossil Energy Research and Development Act of 2019 (H.R. 3607).</a:t>
            </a:r>
          </a:p>
          <a:p>
            <a:pPr marL="1485717" lvl="1" indent="-571500">
              <a:buFont typeface="Arial" panose="020B0604020202020204" pitchFamily="34" charset="0"/>
              <a:buChar char="•"/>
            </a:pPr>
            <a:r>
              <a:rPr lang="en-US" altLang="en-US" sz="5400" dirty="0">
                <a:latin typeface="Open Sans" panose="020B0606030504020204"/>
              </a:rPr>
              <a:t>Authorizes a new research, development and demonstration program at the Department of Energy (DOE) that would accelerate deployment of carbon capture, utilization, and storage and transformational advanced power cycles for coal and natural gas applications.</a:t>
            </a:r>
            <a:r>
              <a:rPr lang="en-US" altLang="en-US" sz="5400" b="1" dirty="0">
                <a:latin typeface="Open Sans" panose="020B0606030504020204"/>
              </a:rPr>
              <a:t> </a:t>
            </a:r>
          </a:p>
          <a:p>
            <a:pPr marL="1485717" lvl="1" indent="-571500">
              <a:buFont typeface="Arial" panose="020B0604020202020204" pitchFamily="34" charset="0"/>
              <a:buChar char="•"/>
            </a:pPr>
            <a:r>
              <a:rPr lang="en-US" altLang="en-US" sz="5400" dirty="0">
                <a:latin typeface="Open Sans" panose="020B0606030504020204"/>
              </a:rPr>
              <a:t>Also encourages federal support of large-scale pilot and commercial demonstration testing, which is critical for private sector adoption of these new technologies.</a:t>
            </a:r>
            <a:r>
              <a:rPr lang="en-US" altLang="en-US" sz="5400" b="1" dirty="0">
                <a:latin typeface="Open Sans" panose="020B0606030504020204"/>
              </a:rPr>
              <a:t> </a:t>
            </a:r>
          </a:p>
          <a:p>
            <a:pPr lvl="1"/>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388619" y="863933"/>
            <a:ext cx="2379027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27495681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932563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about the Green New Deal? </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Non-binding resolution offered in the House and Senate. Aspirational only.</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Labor was </a:t>
            </a: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not</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consulted on this prior to release.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No “votes” in either House or Senate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Legislators generally looking for more practical solutions to address climate change.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Good talking points for some politicians but has not been widely embraced on the Hill. </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22909" y="863933"/>
            <a:ext cx="2375598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91444787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747897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miscellaneous “climate” legislation introduced:</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Zero emission vehicles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Renewable Portfolio Standards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Carbon Tax variations</a:t>
            </a:r>
          </a:p>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Most are messaging bills and likely to not move, especially in the Senate.</a:t>
            </a: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22909" y="863933"/>
            <a:ext cx="2375598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362575608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1172289"/>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Revisiting the FUTURE Act, aka 45Q, passed in 2018.</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Incentives CCUS with a price on carbon for storage and for beneficial use.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Probably most attractive in the Enhanced Oil Recovery sector, at least right now.</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IRS has final proposed the rules of the road on how industries may claim the credits, etc.</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Should be a niche area for Boilermakers and contractors to keep an eye on for potential CCUS projects.</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22909" y="863933"/>
            <a:ext cx="2375598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112674463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2095619"/>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Status of Clean Power Plan litigation:</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EPA submitted replacement rule in June, the Affordable Clean Energy Rule.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Energy-related unions worked closely with EPA to craft a rule that was reasonable and legal within the framework of the Clean Air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As litigants against the CPP, IBB recently joined with IBEW, UMWA and others on a motion to dismiss all litigation on the CPP now that EPA has published its replacement rule. </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Litigation likely to continue…</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22909" y="863933"/>
            <a:ext cx="2375598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5385398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932563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Middle Class Health Benefits Tax Repeal Act of 2019</a:t>
            </a:r>
          </a:p>
          <a:p>
            <a:pPr marL="1485717" lvl="1"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Infamous Cadillac Tax!!!</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H.R. 748 passed the House </a:t>
            </a:r>
            <a:r>
              <a:rPr lang="en-US" sz="6000" b="1" u="sng"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overwhelmingly</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on July 17</a:t>
            </a:r>
            <a:r>
              <a:rPr lang="en-US" sz="6000" spc="3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after a long 10-year battle. 419-6.</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Fate of S. 684 in the Senate uncertain, despite having 42 bipartisan co-sponsors.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 court press up next to get the bill passed in the Senate.</a:t>
            </a:r>
          </a:p>
          <a:p>
            <a:pPr lvl="1"/>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Care Taxes</a:t>
            </a:r>
          </a:p>
        </p:txBody>
      </p:sp>
    </p:spTree>
    <p:extLst>
      <p:ext uri="{BB962C8B-B14F-4D97-AF65-F5344CB8AC3E}">
        <p14:creationId xmlns:p14="http://schemas.microsoft.com/office/powerpoint/2010/main" val="23807854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5481161"/>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New Healthcare bills in the news:</a:t>
            </a:r>
          </a:p>
          <a:p>
            <a:pPr marL="1771467" lvl="1" indent="-857250">
              <a:spcAft>
                <a:spcPts val="600"/>
              </a:spcAft>
              <a:buFont typeface="Arial" panose="020B0604020202020204" pitchFamily="34" charset="0"/>
              <a:buChar char="•"/>
            </a:pPr>
            <a:r>
              <a:rPr lang="en-US" altLang="en-US" sz="5400" b="1" dirty="0">
                <a:latin typeface="Open Sans" panose="020B0606030504020204"/>
              </a:rPr>
              <a:t>Medicare at 50 Act: </a:t>
            </a:r>
            <a:r>
              <a:rPr lang="en-US" altLang="en-US" sz="5400" dirty="0">
                <a:latin typeface="Open Sans" panose="020B0606030504020204"/>
              </a:rPr>
              <a:t>would expand Medicare by allowing individuals ages 50–64 to “buy in” to the program. Enrollees would be able to purchase coverage on the marketplace using ACA tax credits and cost-sharing subsidies, with premiums calculated to prevent financial risk to the existing Medicare program.</a:t>
            </a:r>
          </a:p>
          <a:p>
            <a:pPr marL="1771467" lvl="1" indent="-857250">
              <a:spcAft>
                <a:spcPts val="600"/>
              </a:spcAft>
              <a:buFont typeface="Arial" panose="020B0604020202020204" pitchFamily="34" charset="0"/>
              <a:buChar char="•"/>
            </a:pPr>
            <a:r>
              <a:rPr lang="en-US" altLang="en-US" sz="5400" b="1" dirty="0">
                <a:latin typeface="Open Sans" panose="020B0606030504020204"/>
              </a:rPr>
              <a:t>Medicare X:</a:t>
            </a:r>
            <a:r>
              <a:rPr lang="en-US" altLang="en-US" sz="5400" dirty="0">
                <a:latin typeface="Open Sans" panose="020B0606030504020204"/>
              </a:rPr>
              <a:t> would leave the existing health care system intact, but would create a public option for Medicare, allowing individuals of any age to purchase plans that would include access to the program's network of health care providers and the ACA’s range of benefits, like maternity care and mental health services. </a:t>
            </a:r>
          </a:p>
          <a:p>
            <a:pPr marL="1771467" lvl="1" indent="-857250">
              <a:spcAft>
                <a:spcPts val="600"/>
              </a:spcAft>
              <a:buFont typeface="Arial" panose="020B0604020202020204" pitchFamily="34" charset="0"/>
              <a:buChar char="•"/>
            </a:pPr>
            <a:endParaRPr lang="en-US" altLang="en-US" sz="6000" b="1"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Miscellaneous</a:t>
            </a:r>
          </a:p>
        </p:txBody>
      </p:sp>
    </p:spTree>
    <p:extLst>
      <p:ext uri="{BB962C8B-B14F-4D97-AF65-F5344CB8AC3E}">
        <p14:creationId xmlns:p14="http://schemas.microsoft.com/office/powerpoint/2010/main" val="317011773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3480613"/>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New Healthcare bills in the news:</a:t>
            </a:r>
          </a:p>
          <a:p>
            <a:pPr marL="1771467" lvl="1" indent="-857250">
              <a:spcAft>
                <a:spcPts val="600"/>
              </a:spcAft>
              <a:buFont typeface="Arial" panose="020B0604020202020204" pitchFamily="34" charset="0"/>
              <a:buChar char="•"/>
            </a:pPr>
            <a:r>
              <a:rPr lang="en-US" altLang="en-US" sz="5400" b="1" dirty="0">
                <a:latin typeface="Open Sans" panose="020B0606030504020204"/>
              </a:rPr>
              <a:t>Medicare for All Act of 2019: </a:t>
            </a:r>
            <a:r>
              <a:rPr lang="en-US" altLang="en-US" sz="5400" dirty="0">
                <a:latin typeface="Open Sans" panose="020B0606030504020204"/>
              </a:rPr>
              <a:t>would create a universal Medicare program that covers all American residents in one government-run health plan. It would bar employers from offering separate plans that compete with this new, government-run option. It would sunset Medicare and Medicaid, transitioning their enrollees into the new universal plan. </a:t>
            </a:r>
            <a:endParaRPr lang="en-US" altLang="en-US" sz="6000" dirty="0">
              <a:latin typeface="Open Sans" panose="020B0606030504020204"/>
            </a:endParaRPr>
          </a:p>
          <a:p>
            <a:pPr marL="1771467" lvl="1" indent="-857250">
              <a:spcAft>
                <a:spcPts val="600"/>
              </a:spcAft>
              <a:buFont typeface="Arial" panose="020B0604020202020204" pitchFamily="34" charset="0"/>
              <a:buChar char="•"/>
            </a:pPr>
            <a:r>
              <a:rPr lang="en-US" altLang="en-US" sz="5400" dirty="0">
                <a:latin typeface="Open Sans" panose="020B0606030504020204"/>
              </a:rPr>
              <a:t>Those who do qualify for the new universal Medicare plan would transition into the program over the course of two years. This would start with people under 19 and over 55 moving into the program one year after it became law — and everyone else one year after that.</a:t>
            </a:r>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Miscellaneous</a:t>
            </a:r>
          </a:p>
        </p:txBody>
      </p:sp>
    </p:spTree>
    <p:extLst>
      <p:ext uri="{BB962C8B-B14F-4D97-AF65-F5344CB8AC3E}">
        <p14:creationId xmlns:p14="http://schemas.microsoft.com/office/powerpoint/2010/main" val="396903565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0802957"/>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New Healthcare bills in the news:</a:t>
            </a:r>
          </a:p>
          <a:p>
            <a:pPr marL="1771467" lvl="1" indent="-857250">
              <a:spcAft>
                <a:spcPts val="600"/>
              </a:spcAft>
              <a:buFont typeface="Arial" panose="020B0604020202020204" pitchFamily="34" charset="0"/>
              <a:buChar char="•"/>
            </a:pPr>
            <a:r>
              <a:rPr lang="en-US" altLang="en-US" sz="5400" dirty="0">
                <a:latin typeface="Open Sans" panose="020B0606030504020204"/>
              </a:rPr>
              <a:t>The Boilermakers have NOT taken a position on any of these new healthcare bills.</a:t>
            </a:r>
          </a:p>
          <a:p>
            <a:pPr marL="1771467" lvl="1" indent="-857250">
              <a:spcAft>
                <a:spcPts val="600"/>
              </a:spcAft>
              <a:buFont typeface="Arial" panose="020B0604020202020204" pitchFamily="34" charset="0"/>
              <a:buChar char="•"/>
            </a:pPr>
            <a:r>
              <a:rPr lang="en-US" altLang="en-US" sz="5400" dirty="0">
                <a:latin typeface="Open Sans" panose="020B0606030504020204"/>
              </a:rPr>
              <a:t>Will likely see additional, similar bills proposed (Medicare for America Act of 2018, for example) along with a variety of bills addressed at lowering drug prices. We will monitor all as they get introduced.</a:t>
            </a:r>
          </a:p>
          <a:p>
            <a:pPr marL="1771467" lvl="1" indent="-857250">
              <a:spcAft>
                <a:spcPts val="600"/>
              </a:spcAft>
              <a:buFont typeface="Arial" panose="020B0604020202020204" pitchFamily="34" charset="0"/>
              <a:buChar char="•"/>
            </a:pPr>
            <a:r>
              <a:rPr lang="en-US" altLang="en-US" sz="5400" dirty="0">
                <a:latin typeface="Open Sans" panose="020B0606030504020204"/>
              </a:rPr>
              <a:t>Trump Administration backs a full invalidation of the Affordable Care Act. </a:t>
            </a:r>
            <a:r>
              <a:rPr lang="en-US" altLang="en-US" sz="5400" i="1" dirty="0">
                <a:latin typeface="Open Sans" panose="020B0606030504020204"/>
              </a:rPr>
              <a:t>Texas v. Azar </a:t>
            </a:r>
            <a:r>
              <a:rPr lang="en-US" altLang="en-US" sz="5400" dirty="0">
                <a:latin typeface="Open Sans" panose="020B0606030504020204"/>
              </a:rPr>
              <a:t>oral hearings held on July 9</a:t>
            </a:r>
            <a:r>
              <a:rPr lang="en-US" altLang="en-US" sz="5400" baseline="30000" dirty="0">
                <a:latin typeface="Open Sans" panose="020B0606030504020204"/>
              </a:rPr>
              <a:t>th</a:t>
            </a:r>
            <a:r>
              <a:rPr lang="en-US" altLang="en-US" sz="5400" dirty="0">
                <a:latin typeface="Open Sans" panose="020B0606030504020204"/>
              </a:rPr>
              <a:t>. Probably will go to the Supreme Court.</a:t>
            </a:r>
          </a:p>
          <a:p>
            <a:pPr marL="1771467" lvl="1" indent="-857250">
              <a:spcAft>
                <a:spcPts val="600"/>
              </a:spcAft>
              <a:buFont typeface="Arial" panose="020B0604020202020204" pitchFamily="34" charset="0"/>
              <a:buChar char="•"/>
            </a:pPr>
            <a:r>
              <a:rPr lang="en-US" altLang="en-US" sz="5400" dirty="0">
                <a:latin typeface="Open Sans" panose="020B0606030504020204"/>
              </a:rPr>
              <a:t>No Republican ACA “Repeal and Replace” legislation underway.</a:t>
            </a:r>
            <a:endParaRPr lang="en-US" altLang="en-US" sz="6000" dirty="0"/>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Miscellaneous</a:t>
            </a:r>
          </a:p>
        </p:txBody>
      </p:sp>
    </p:spTree>
    <p:extLst>
      <p:ext uri="{BB962C8B-B14F-4D97-AF65-F5344CB8AC3E}">
        <p14:creationId xmlns:p14="http://schemas.microsoft.com/office/powerpoint/2010/main" val="10876537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702560" y="3077944"/>
            <a:ext cx="18470880" cy="6247864"/>
          </a:xfrm>
          <a:prstGeom prst="rect">
            <a:avLst/>
          </a:prstGeom>
          <a:noFill/>
        </p:spPr>
        <p:txBody>
          <a:bodyPr wrap="square" rtlCol="0">
            <a:spAutoFit/>
          </a:bodyPr>
          <a:lstStyle/>
          <a:p>
            <a:pPr marL="571500" indent="-571500">
              <a:buFont typeface="Arial" panose="020B0604020202020204" pitchFamily="34" charset="0"/>
              <a:buChar char="•"/>
            </a:pPr>
            <a:r>
              <a:rPr lang="en-US" sz="8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Energy</a:t>
            </a:r>
          </a:p>
          <a:p>
            <a:pPr marL="571500" indent="-571500">
              <a:buFont typeface="Arial" panose="020B0604020202020204" pitchFamily="34" charset="0"/>
              <a:buChar char="•"/>
            </a:pPr>
            <a:r>
              <a:rPr lang="en-US" sz="8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a:t>
            </a:r>
          </a:p>
          <a:p>
            <a:pPr marL="571500" indent="-571500">
              <a:buFont typeface="Arial" panose="020B0604020202020204" pitchFamily="34" charset="0"/>
              <a:buChar char="•"/>
            </a:pPr>
            <a:r>
              <a:rPr lang="en-US" sz="8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Pension and Retirement Security</a:t>
            </a:r>
          </a:p>
          <a:p>
            <a:pPr marL="571500" indent="-571500">
              <a:buFont typeface="Arial" panose="020B0604020202020204" pitchFamily="34" charset="0"/>
              <a:buChar char="•"/>
            </a:pPr>
            <a:r>
              <a:rPr lang="en-US" sz="8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Labor Reform</a:t>
            </a:r>
          </a:p>
          <a:p>
            <a:pPr marL="571500" indent="-571500">
              <a:buFont typeface="Arial" panose="020B0604020202020204" pitchFamily="34" charset="0"/>
              <a:buChar char="•"/>
            </a:pPr>
            <a:r>
              <a:rPr lang="en-US" sz="8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Trade</a:t>
            </a:r>
          </a:p>
        </p:txBody>
      </p:sp>
      <p:sp>
        <p:nvSpPr>
          <p:cNvPr id="3" name="TextBox 2">
            <a:extLst>
              <a:ext uri="{FF2B5EF4-FFF2-40B4-BE49-F238E27FC236}">
                <a16:creationId xmlns:a16="http://schemas.microsoft.com/office/drawing/2014/main" id="{FEE19ED8-197F-4B63-A0E0-256FF9D50582}"/>
              </a:ext>
            </a:extLst>
          </p:cNvPr>
          <p:cNvSpPr txBox="1"/>
          <p:nvPr/>
        </p:nvSpPr>
        <p:spPr>
          <a:xfrm>
            <a:off x="-1" y="863933"/>
            <a:ext cx="24249567" cy="1169551"/>
          </a:xfrm>
          <a:prstGeom prst="rect">
            <a:avLst/>
          </a:prstGeom>
          <a:noFill/>
          <a:ln>
            <a:noFill/>
          </a:ln>
        </p:spPr>
        <p:txBody>
          <a:bodyPr wrap="square" rtlCol="0">
            <a:spAutoFit/>
          </a:bodyPr>
          <a:lstStyle/>
          <a:p>
            <a:pPr algn="ctr"/>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Legislative Issues - 2019</a:t>
            </a:r>
          </a:p>
        </p:txBody>
      </p:sp>
    </p:spTree>
    <p:extLst>
      <p:ext uri="{BB962C8B-B14F-4D97-AF65-F5344CB8AC3E}">
        <p14:creationId xmlns:p14="http://schemas.microsoft.com/office/powerpoint/2010/main" val="258309058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840230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has been a growing pension crisis in the U.S., particularly in the aftermath of the 2008 Great Recession. Many pensions, both single employer and multiemployer, have been able to financially recover. However, a portion have not due to several situations: employer withdrawal, employer bankruptcies, retiree/active ratio, etc.</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Congress needs to act this year!</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35186148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932563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Focus on financially troubled multiemployer pension plans that are considered to be in “critical and declining” condition.</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Legislation would offer financial support to these pension plans so they do not fail.</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Creates the Pension Rehabilitation Administration (PRA) within the Department of Treasury.</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Gives these pension plans time to financially recover.</a:t>
            </a: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204065088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6555641"/>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PRA would sell Treasury-issued bonds in the open market.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Proceeds of the sale of the Treasury bonds would be used to lend money to these financially troubled plans.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Term of 30 years at low interest rates, around 3 percent.</a:t>
            </a: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33483574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024896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PRA loan funds must be invested separately to match the pension payments for retirees.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Allows plans to continue paying retirees while also shoring up remaining assets and all future contributions to protect benefits for active workers.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Does not permit any pension plan who receives a PRA loan to cut retiree benefits. Under current law, failing plans may apply to the Department of Treasury to cut current retiree benefits. </a:t>
            </a:r>
          </a:p>
          <a:p>
            <a:pPr lvl="1"/>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89677291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1172289"/>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By permitting troubled plans to access a 30-year loan instead of cutting benefits and declaring insolvency, this program will also help ensure that the Pension Benefit Guaranty Corporation (PBGC) would not be in danger of becoming insolvent with the weight of plans who, right now, might be forced to turn to the PBGC solely to pay pension benefits at a severely lower level.</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PBGC-only benefits would result in a sizable cut to retiree pension payments. The PRA loan proposal aims to avoid that dire situation.</a:t>
            </a:r>
          </a:p>
          <a:p>
            <a:pPr lvl="1"/>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3948697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3785652"/>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H.R. 397 - the Rehabilitation for Multiemployer Pensions Act</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We need a Senate companion bill.</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207 cosponsors in the House.</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Possible vote in the House this week (today?).</a:t>
            </a: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254085033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9402574"/>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The Joint Select Committee on Solvency of Multiemployer Pension Plans (MEP):</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Was established in March 2018.</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Mandated to develop proposals to address the “critical and declining” plans in the MEP system by November, 2018.</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Bi-partisan committee failed to come to any agreement on legislation or recommendations.</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Dissolved with no further action to date.</a:t>
            </a: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00049" y="863933"/>
            <a:ext cx="2377884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Pension and Retirement Security</a:t>
            </a:r>
          </a:p>
        </p:txBody>
      </p:sp>
    </p:spTree>
    <p:extLst>
      <p:ext uri="{BB962C8B-B14F-4D97-AF65-F5344CB8AC3E}">
        <p14:creationId xmlns:p14="http://schemas.microsoft.com/office/powerpoint/2010/main" val="5465164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2464951"/>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Protect the Right to Organize (PRO) Act, H.R. 2474 and S. 1306 </a:t>
            </a:r>
          </a:p>
          <a:p>
            <a:pPr marL="1771467" lvl="1" indent="-857250">
              <a:spcAft>
                <a:spcPts val="600"/>
              </a:spcAft>
              <a:buFont typeface="Arial" panose="020B0604020202020204" pitchFamily="34" charset="0"/>
              <a:buChar char="•"/>
            </a:pPr>
            <a:r>
              <a:rPr lang="en-US" altLang="en-US" sz="5400" dirty="0">
                <a:latin typeface="Open Sans" panose="020B0606030504020204"/>
              </a:rPr>
              <a:t>Would modernize the NLRA by bringing its remedies in line with other workplace laws.</a:t>
            </a:r>
          </a:p>
          <a:p>
            <a:pPr marL="1771467" lvl="1" indent="-857250">
              <a:spcAft>
                <a:spcPts val="600"/>
              </a:spcAft>
              <a:buFont typeface="Arial" panose="020B0604020202020204" pitchFamily="34" charset="0"/>
              <a:buChar char="•"/>
            </a:pPr>
            <a:r>
              <a:rPr lang="en-US" altLang="en-US" sz="5400" dirty="0">
                <a:latin typeface="Open Sans" panose="020B0606030504020204"/>
              </a:rPr>
              <a:t>In addition to imposing financial penalties on companies and individual corporate officers who violate the law, the bill would give workers the option of bringing our case to federal court.</a:t>
            </a:r>
          </a:p>
          <a:p>
            <a:pPr marL="1771467" lvl="1" indent="-857250">
              <a:spcAft>
                <a:spcPts val="600"/>
              </a:spcAft>
              <a:buFont typeface="Arial" panose="020B0604020202020204" pitchFamily="34" charset="0"/>
              <a:buChar char="•"/>
            </a:pPr>
            <a:r>
              <a:rPr lang="en-US" altLang="en-US" sz="5400" dirty="0">
                <a:latin typeface="Open Sans" panose="020B0606030504020204"/>
              </a:rPr>
              <a:t>Would make elections fairer by prohibiting employers from requiring their employees to attend “captive audience” meetings whose sole purpose is to convince workers to vote against the union.</a:t>
            </a:r>
          </a:p>
          <a:p>
            <a:pPr marL="1771467" lvl="1" indent="-857250">
              <a:spcAft>
                <a:spcPts val="600"/>
              </a:spcAft>
              <a:buFont typeface="Arial" panose="020B0604020202020204" pitchFamily="34" charset="0"/>
              <a:buChar char="•"/>
            </a:pPr>
            <a:r>
              <a:rPr lang="en-US" altLang="en-US" sz="5400" dirty="0">
                <a:latin typeface="Open Sans" panose="020B0606030504020204"/>
              </a:rPr>
              <a:t>Once workers vote to form a union, the National Labor Relations Board (NLRB) would be authorized to order that the employer commence bargaining a first contract.</a:t>
            </a:r>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Labor Reform</a:t>
            </a:r>
          </a:p>
        </p:txBody>
      </p:sp>
    </p:spTree>
    <p:extLst>
      <p:ext uri="{BB962C8B-B14F-4D97-AF65-F5344CB8AC3E}">
        <p14:creationId xmlns:p14="http://schemas.microsoft.com/office/powerpoint/2010/main" val="415988617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12157174"/>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4800" b="1" dirty="0">
                <a:latin typeface="Open Sans" panose="020B0606030504020204"/>
              </a:rPr>
              <a:t>Would ensure that employees are not deprived of the right to a union because an employer deliberately misclassifies us as supervisors or independent contractors.</a:t>
            </a:r>
          </a:p>
          <a:p>
            <a:pPr marL="857250" indent="-857250">
              <a:spcAft>
                <a:spcPts val="600"/>
              </a:spcAft>
              <a:buFont typeface="Arial" panose="020B0604020202020204" pitchFamily="34" charset="0"/>
              <a:buChar char="•"/>
            </a:pPr>
            <a:r>
              <a:rPr lang="en-US" altLang="en-US" sz="4800" b="1" dirty="0">
                <a:latin typeface="Open Sans" panose="020B0606030504020204"/>
              </a:rPr>
              <a:t>Would establish a process for mediation and arbitration to help the parties achieve a first </a:t>
            </a:r>
            <a:r>
              <a:rPr lang="en-US" altLang="en-US" sz="4800" b="1" dirty="0" err="1">
                <a:latin typeface="Open Sans" panose="020B0606030504020204"/>
              </a:rPr>
              <a:t>contract.Protects</a:t>
            </a:r>
            <a:r>
              <a:rPr lang="en-US" altLang="en-US" sz="4800" b="1" dirty="0">
                <a:latin typeface="Open Sans" panose="020B0606030504020204"/>
              </a:rPr>
              <a:t> the integrity of union elections against coercive captive audience meetings. </a:t>
            </a:r>
          </a:p>
          <a:p>
            <a:pPr marL="857250" indent="-857250">
              <a:spcAft>
                <a:spcPts val="600"/>
              </a:spcAft>
              <a:buFont typeface="Arial" panose="020B0604020202020204" pitchFamily="34" charset="0"/>
              <a:buChar char="•"/>
            </a:pPr>
            <a:r>
              <a:rPr lang="en-US" altLang="en-US" sz="4800" b="1" dirty="0">
                <a:latin typeface="Open Sans" panose="020B0606030504020204"/>
              </a:rPr>
              <a:t>Protects employees’ right to strike by preventing employers from hiring permanent replacement workers. </a:t>
            </a:r>
          </a:p>
          <a:p>
            <a:pPr marL="857250" indent="-857250">
              <a:spcAft>
                <a:spcPts val="600"/>
              </a:spcAft>
              <a:buFont typeface="Arial" panose="020B0604020202020204" pitchFamily="34" charset="0"/>
              <a:buChar char="•"/>
            </a:pPr>
            <a:r>
              <a:rPr lang="en-US" altLang="en-US" sz="4800" b="1" dirty="0">
                <a:latin typeface="Open Sans" panose="020B0606030504020204"/>
              </a:rPr>
              <a:t>Allows unrepresented employees to engage in collective action or class action lawsuits to enforce basic workplace rights, rather than being forced to arbitrate such claims </a:t>
            </a:r>
            <a:r>
              <a:rPr lang="en-US" altLang="en-US" sz="4800" b="1" dirty="0" err="1">
                <a:latin typeface="Open Sans" panose="020B0606030504020204"/>
              </a:rPr>
              <a:t>alone.No</a:t>
            </a:r>
            <a:r>
              <a:rPr lang="en-US" altLang="en-US" sz="4800" b="1" dirty="0">
                <a:latin typeface="Open Sans" panose="020B0606030504020204"/>
              </a:rPr>
              <a:t> chance of passing under Republican House and Senate. </a:t>
            </a:r>
          </a:p>
          <a:p>
            <a:pPr marL="857250" indent="-857250">
              <a:spcAft>
                <a:spcPts val="600"/>
              </a:spcAft>
              <a:buFont typeface="Arial" panose="020B0604020202020204" pitchFamily="34" charset="0"/>
              <a:buChar char="•"/>
            </a:pPr>
            <a:r>
              <a:rPr lang="en-US" altLang="en-US" sz="4800" b="1" dirty="0">
                <a:latin typeface="Open Sans" panose="020B0606030504020204"/>
              </a:rPr>
              <a:t>Would eliminate right to work laws!!</a:t>
            </a:r>
          </a:p>
          <a:p>
            <a:pPr marL="857250" indent="-857250">
              <a:spcAft>
                <a:spcPts val="600"/>
              </a:spcAft>
              <a:buFont typeface="Arial" panose="020B0604020202020204" pitchFamily="34" charset="0"/>
              <a:buChar char="•"/>
            </a:pPr>
            <a:r>
              <a:rPr lang="en-US" altLang="en-US" sz="4800" b="1" dirty="0">
                <a:latin typeface="Open Sans" panose="020B0606030504020204"/>
              </a:rPr>
              <a:t>H.R. 2474 - 175 cosponsors so far.</a:t>
            </a:r>
          </a:p>
          <a:p>
            <a:pPr marL="857250" indent="-857250">
              <a:spcAft>
                <a:spcPts val="600"/>
              </a:spcAft>
              <a:buFont typeface="Arial" panose="020B0604020202020204" pitchFamily="34" charset="0"/>
              <a:buChar char="•"/>
            </a:pPr>
            <a:r>
              <a:rPr lang="en-US" altLang="en-US" sz="4800" b="1" dirty="0">
                <a:latin typeface="Open Sans" panose="020B0606030504020204"/>
              </a:rPr>
              <a:t>S. 1306 -  40 cosponsors so far.</a:t>
            </a:r>
          </a:p>
          <a:p>
            <a:pPr marL="1771467" lvl="1" indent="-857250">
              <a:spcAft>
                <a:spcPts val="600"/>
              </a:spcAft>
              <a:buFont typeface="Arial" panose="020B0604020202020204" pitchFamily="34" charset="0"/>
              <a:buChar char="•"/>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Labor Reform</a:t>
            </a:r>
          </a:p>
        </p:txBody>
      </p:sp>
    </p:spTree>
    <p:extLst>
      <p:ext uri="{BB962C8B-B14F-4D97-AF65-F5344CB8AC3E}">
        <p14:creationId xmlns:p14="http://schemas.microsoft.com/office/powerpoint/2010/main" val="408403724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033484"/>
            <a:ext cx="23591520" cy="8971687"/>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United States-Mexico-Canada Agreement (USMCA) – signed but not ratified by all 3 countries.</a:t>
            </a:r>
          </a:p>
          <a:p>
            <a:pPr marL="1771467" lvl="1" indent="-857250">
              <a:spcAft>
                <a:spcPts val="600"/>
              </a:spcAft>
              <a:buFont typeface="Arial" panose="020B0604020202020204" pitchFamily="34" charset="0"/>
              <a:buChar char="•"/>
            </a:pPr>
            <a:r>
              <a:rPr lang="en-US" altLang="en-US" sz="4800" dirty="0">
                <a:latin typeface="Open Sans" panose="020B0606030504020204"/>
              </a:rPr>
              <a:t>Mexico recently passed required labor laws per the new agreement, however…</a:t>
            </a:r>
          </a:p>
          <a:p>
            <a:pPr marL="1771467" lvl="1" indent="-857250">
              <a:spcAft>
                <a:spcPts val="600"/>
              </a:spcAft>
              <a:buFont typeface="Arial" panose="020B0604020202020204" pitchFamily="34" charset="0"/>
              <a:buChar char="•"/>
            </a:pPr>
            <a:r>
              <a:rPr lang="en-US" altLang="en-US" sz="4800" dirty="0">
                <a:latin typeface="Open Sans" panose="020B0606030504020204"/>
              </a:rPr>
              <a:t>Labor has NOT supported this deal as of yet.</a:t>
            </a:r>
          </a:p>
          <a:p>
            <a:pPr marL="1771467" lvl="1" indent="-857250">
              <a:spcAft>
                <a:spcPts val="600"/>
              </a:spcAft>
              <a:buFont typeface="Arial" panose="020B0604020202020204" pitchFamily="34" charset="0"/>
              <a:buChar char="•"/>
            </a:pPr>
            <a:r>
              <a:rPr lang="en-US" altLang="en-US" sz="4800" dirty="0">
                <a:latin typeface="Open Sans" panose="020B0606030504020204"/>
              </a:rPr>
              <a:t>NO VOTE until Mexico can prove that it has the infrastructure and resources to eliminate nearly a million protection contracts and raise wages and standards through REAL unions. </a:t>
            </a:r>
          </a:p>
          <a:p>
            <a:pPr marL="1771467" lvl="1" indent="-857250">
              <a:spcAft>
                <a:spcPts val="600"/>
              </a:spcAft>
              <a:buFont typeface="Arial" panose="020B0604020202020204" pitchFamily="34" charset="0"/>
              <a:buChar char="•"/>
            </a:pPr>
            <a:r>
              <a:rPr lang="en-US" altLang="en-US" sz="4800" dirty="0">
                <a:latin typeface="Open Sans" panose="020B0606030504020204"/>
              </a:rPr>
              <a:t>NO VOTE until the new NAFTA has a dispute settlement process that can’t be blocked by one of the parties. </a:t>
            </a:r>
          </a:p>
          <a:p>
            <a:pPr marL="1771467" lvl="1" indent="-857250">
              <a:spcAft>
                <a:spcPts val="600"/>
              </a:spcAft>
              <a:buFont typeface="Arial" panose="020B0604020202020204" pitchFamily="34" charset="0"/>
              <a:buChar char="•"/>
            </a:pPr>
            <a:r>
              <a:rPr lang="en-US" altLang="en-US" sz="4800" dirty="0">
                <a:latin typeface="Open Sans" panose="020B0606030504020204"/>
              </a:rPr>
              <a:t>NO VOTE until workers have a way to enforce this agreement, including the right to stop goods at the border that were produced in violation of the labor chapter.</a:t>
            </a:r>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Trade</a:t>
            </a:r>
          </a:p>
        </p:txBody>
      </p:sp>
    </p:spTree>
    <p:extLst>
      <p:ext uri="{BB962C8B-B14F-4D97-AF65-F5344CB8AC3E}">
        <p14:creationId xmlns:p14="http://schemas.microsoft.com/office/powerpoint/2010/main" val="6627030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3077944"/>
            <a:ext cx="23591520" cy="1024896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Carbon Capture Modernization Act</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In 2005, Congress established an investment tax credit, known as </a:t>
            </a:r>
            <a:r>
              <a:rPr lang="en-US" sz="6000" b="1" spc="300" dirty="0">
                <a:solidFill>
                  <a:schemeClr val="bg1"/>
                </a:solidFill>
                <a:latin typeface="Open Sans" panose="020B0606030504020204"/>
                <a:ea typeface="Open Sans" panose="020B0606030504020204" pitchFamily="34" charset="0"/>
                <a:cs typeface="Open Sans" panose="020B0606030504020204" pitchFamily="34" charset="0"/>
              </a:rPr>
              <a:t>Section 48A </a:t>
            </a: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to support advanced coal-based technology and incentivize the construction of new, highly efficient coal units. More efficient units = reduced pollution.</a:t>
            </a:r>
          </a:p>
          <a:p>
            <a:pPr marL="1485717" lvl="1" indent="-571500">
              <a:buFont typeface="Arial" panose="020B0604020202020204" pitchFamily="34" charset="0"/>
              <a:buChar char="•"/>
            </a:pPr>
            <a:r>
              <a:rPr lang="en-US" altLang="en-US" sz="6000" kern="0" dirty="0">
                <a:latin typeface="Open Sans" panose="020B0606030504020204"/>
                <a:cs typeface="ＭＳ Ｐゴシック" panose="020B0600070205080204" pitchFamily="34" charset="-128"/>
              </a:rPr>
              <a:t>In 2008, Congress amended </a:t>
            </a:r>
            <a:r>
              <a:rPr lang="en-US" altLang="en-US" sz="6000" b="1" kern="0" dirty="0">
                <a:latin typeface="Open Sans" panose="020B0606030504020204"/>
                <a:cs typeface="ＭＳ Ｐゴシック" panose="020B0600070205080204" pitchFamily="34" charset="-128"/>
              </a:rPr>
              <a:t>Section</a:t>
            </a:r>
            <a:r>
              <a:rPr lang="en-US" altLang="en-US" sz="6000" kern="0" dirty="0">
                <a:latin typeface="Open Sans" panose="020B0606030504020204"/>
                <a:cs typeface="ＭＳ Ｐゴシック" panose="020B0600070205080204" pitchFamily="34" charset="-128"/>
              </a:rPr>
              <a:t> </a:t>
            </a:r>
            <a:r>
              <a:rPr lang="en-US" altLang="en-US" sz="6000" b="1" kern="0" dirty="0">
                <a:latin typeface="Open Sans" panose="020B0606030504020204"/>
                <a:cs typeface="ＭＳ Ｐゴシック" panose="020B0600070205080204" pitchFamily="34" charset="-128"/>
              </a:rPr>
              <a:t>48A</a:t>
            </a:r>
            <a:r>
              <a:rPr lang="en-US" altLang="en-US" sz="6000" kern="0" dirty="0">
                <a:latin typeface="Open Sans" panose="020B0606030504020204"/>
                <a:cs typeface="ＭＳ Ｐゴシック" panose="020B0600070205080204" pitchFamily="34" charset="-128"/>
              </a:rPr>
              <a:t> with additional tax credits with a new requirement to capture and store at least 65% of a unit’s CO</a:t>
            </a:r>
            <a:r>
              <a:rPr lang="en-US" altLang="en-US" sz="6000" kern="0" baseline="-25000" dirty="0">
                <a:latin typeface="Open Sans" panose="020B0606030504020204"/>
                <a:cs typeface="ＭＳ Ｐゴシック" panose="020B0600070205080204" pitchFamily="34" charset="-128"/>
              </a:rPr>
              <a:t>2</a:t>
            </a:r>
            <a:r>
              <a:rPr lang="en-US" altLang="en-US" sz="6000" kern="0" dirty="0">
                <a:latin typeface="Open Sans" panose="020B0606030504020204"/>
                <a:cs typeface="ＭＳ Ｐゴシック" panose="020B0600070205080204" pitchFamily="34" charset="-128"/>
              </a:rPr>
              <a:t> in order to be eligible for the additional credits. </a:t>
            </a:r>
            <a:endParaRPr lang="en-US" altLang="en-US" sz="6000" kern="0" baseline="-25000" dirty="0">
              <a:latin typeface="Open Sans" panose="020B0606030504020204"/>
              <a:cs typeface="ＭＳ Ｐゴシック" panose="020B0600070205080204" pitchFamily="34" charset="-128"/>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587373" y="863933"/>
            <a:ext cx="23591521"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 (aka Jobs, Jobs, Jobs!)</a:t>
            </a:r>
          </a:p>
        </p:txBody>
      </p:sp>
    </p:spTree>
    <p:extLst>
      <p:ext uri="{BB962C8B-B14F-4D97-AF65-F5344CB8AC3E}">
        <p14:creationId xmlns:p14="http://schemas.microsoft.com/office/powerpoint/2010/main" val="29688698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493711" y="2211006"/>
            <a:ext cx="23591520" cy="9864239"/>
          </a:xfrm>
          <a:prstGeom prst="rect">
            <a:avLst/>
          </a:prstGeom>
          <a:noFill/>
        </p:spPr>
        <p:txBody>
          <a:bodyPr wrap="square" rtlCol="0">
            <a:spAutoFit/>
          </a:bodyPr>
          <a:lstStyle/>
          <a:p>
            <a:pPr marL="857250" indent="-857250">
              <a:spcAft>
                <a:spcPts val="600"/>
              </a:spcAft>
              <a:buFont typeface="Arial" panose="020B0604020202020204" pitchFamily="34" charset="0"/>
              <a:buChar char="•"/>
            </a:pPr>
            <a:r>
              <a:rPr lang="en-US" altLang="en-US" sz="6000" b="1" dirty="0">
                <a:latin typeface="Open Sans" panose="020B0606030504020204"/>
              </a:rPr>
              <a:t>2019 State Elections:</a:t>
            </a:r>
          </a:p>
          <a:p>
            <a:pPr marL="1771467" lvl="1" indent="-857250">
              <a:spcAft>
                <a:spcPts val="600"/>
              </a:spcAft>
              <a:buFont typeface="Arial" panose="020B0604020202020204" pitchFamily="34" charset="0"/>
              <a:buChar char="•"/>
            </a:pPr>
            <a:r>
              <a:rPr lang="en-US" altLang="en-US" sz="6000" dirty="0">
                <a:latin typeface="Open Sans" panose="020B0606030504020204"/>
              </a:rPr>
              <a:t>Gubernatorial races in Kentucky, Louisiana, Mississippi.</a:t>
            </a:r>
          </a:p>
          <a:p>
            <a:pPr marL="1771467" lvl="1" indent="-857250">
              <a:spcAft>
                <a:spcPts val="600"/>
              </a:spcAft>
              <a:buFont typeface="Arial" panose="020B0604020202020204" pitchFamily="34" charset="0"/>
              <a:buChar char="•"/>
            </a:pPr>
            <a:r>
              <a:rPr lang="en-US" altLang="en-US" sz="6000" dirty="0">
                <a:latin typeface="Open Sans" panose="020B0606030504020204"/>
              </a:rPr>
              <a:t>State legislative races in Louisiana, Mississippi, Virginia and New Jersey General Assembly.</a:t>
            </a:r>
          </a:p>
          <a:p>
            <a:pPr marL="857250" indent="-857250">
              <a:spcAft>
                <a:spcPts val="600"/>
              </a:spcAft>
              <a:buFont typeface="Arial" panose="020B0604020202020204" pitchFamily="34" charset="0"/>
              <a:buChar char="•"/>
            </a:pPr>
            <a:r>
              <a:rPr lang="en-US" altLang="en-US" sz="6000" b="1" dirty="0">
                <a:latin typeface="Open Sans" panose="020B0606030504020204"/>
              </a:rPr>
              <a:t>2020 Presidential race is off and running!</a:t>
            </a:r>
          </a:p>
          <a:p>
            <a:pPr marL="1771467" lvl="1" indent="-857250">
              <a:spcAft>
                <a:spcPts val="600"/>
              </a:spcAft>
              <a:buFont typeface="Arial" panose="020B0604020202020204" pitchFamily="34" charset="0"/>
              <a:buChar char="•"/>
            </a:pPr>
            <a:r>
              <a:rPr lang="en-US" altLang="en-US" sz="6000" dirty="0">
                <a:latin typeface="Open Sans" panose="020B0606030504020204"/>
              </a:rPr>
              <a:t>25 confirmed Democratic candidates, so far…</a:t>
            </a:r>
          </a:p>
          <a:p>
            <a:pPr marL="1771467" lvl="1" indent="-857250">
              <a:spcAft>
                <a:spcPts val="600"/>
              </a:spcAft>
              <a:buFont typeface="Arial" panose="020B0604020202020204" pitchFamily="34" charset="0"/>
              <a:buChar char="•"/>
            </a:pPr>
            <a:r>
              <a:rPr lang="en-US" altLang="en-US" sz="6000" dirty="0">
                <a:latin typeface="Open Sans" panose="020B0606030504020204"/>
              </a:rPr>
              <a:t>William Weld, former Governor of Massachusetts, is running against Trump in Republican primaries. </a:t>
            </a:r>
          </a:p>
          <a:p>
            <a:pPr lvl="1">
              <a:spcAft>
                <a:spcPts val="600"/>
              </a:spcAft>
            </a:pPr>
            <a:endParaRPr lang="en-US" altLang="en-US" sz="6000" dirty="0"/>
          </a:p>
          <a:p>
            <a:pPr marL="1771467" lvl="1" indent="-857250">
              <a:spcAft>
                <a:spcPts val="600"/>
              </a:spcAft>
              <a:buFont typeface="Arial" panose="020B0604020202020204" pitchFamily="34" charset="0"/>
              <a:buChar char="•"/>
            </a:pPr>
            <a:endParaRPr lang="en-US" altLang="en-US" sz="6000" b="1" dirty="0"/>
          </a:p>
        </p:txBody>
      </p:sp>
      <p:sp>
        <p:nvSpPr>
          <p:cNvPr id="3" name="TextBox 2">
            <a:extLst>
              <a:ext uri="{FF2B5EF4-FFF2-40B4-BE49-F238E27FC236}">
                <a16:creationId xmlns:a16="http://schemas.microsoft.com/office/drawing/2014/main" id="{FEE19ED8-197F-4B63-A0E0-256FF9D50582}"/>
              </a:ext>
            </a:extLst>
          </p:cNvPr>
          <p:cNvSpPr txBox="1"/>
          <p:nvPr/>
        </p:nvSpPr>
        <p:spPr>
          <a:xfrm>
            <a:off x="493711" y="863933"/>
            <a:ext cx="2359152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Political Landscape</a:t>
            </a:r>
          </a:p>
        </p:txBody>
      </p:sp>
    </p:spTree>
    <p:extLst>
      <p:ext uri="{BB962C8B-B14F-4D97-AF65-F5344CB8AC3E}">
        <p14:creationId xmlns:p14="http://schemas.microsoft.com/office/powerpoint/2010/main" val="425202322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94223" y="6410133"/>
            <a:ext cx="13389200" cy="1169551"/>
          </a:xfrm>
          <a:prstGeom prst="rect">
            <a:avLst/>
          </a:prstGeom>
          <a:noFill/>
          <a:ln>
            <a:noFill/>
          </a:ln>
        </p:spPr>
        <p:txBody>
          <a:bodyPr wrap="square" rtlCol="0">
            <a:spAutoFit/>
          </a:bodyPr>
          <a:lstStyle/>
          <a:p>
            <a:pPr algn="ctr"/>
            <a:r>
              <a:rPr lang="en-US" sz="7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291208046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7E8974-42F2-2649-B3DE-1D084F9AA557}"/>
              </a:ext>
            </a:extLst>
          </p:cNvPr>
          <p:cNvGrpSpPr/>
          <p:nvPr/>
        </p:nvGrpSpPr>
        <p:grpSpPr>
          <a:xfrm>
            <a:off x="5494223" y="6410133"/>
            <a:ext cx="13389200" cy="3361153"/>
            <a:chOff x="3160319" y="525626"/>
            <a:chExt cx="13389200" cy="3361153"/>
          </a:xfrm>
        </p:grpSpPr>
        <p:sp>
          <p:nvSpPr>
            <p:cNvPr id="9" name="TextBox 8"/>
            <p:cNvSpPr txBox="1"/>
            <p:nvPr/>
          </p:nvSpPr>
          <p:spPr>
            <a:xfrm>
              <a:off x="3160319" y="525626"/>
              <a:ext cx="13389200" cy="1169551"/>
            </a:xfrm>
            <a:prstGeom prst="rect">
              <a:avLst/>
            </a:prstGeom>
            <a:noFill/>
            <a:ln>
              <a:noFill/>
            </a:ln>
          </p:spPr>
          <p:txBody>
            <a:bodyPr wrap="square" rtlCol="0">
              <a:spAutoFit/>
            </a:bodyPr>
            <a:lstStyle/>
            <a:p>
              <a:pPr algn="ctr"/>
              <a:r>
                <a:rPr lang="en-US" sz="7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14" name="TextBox 13">
              <a:extLst>
                <a:ext uri="{FF2B5EF4-FFF2-40B4-BE49-F238E27FC236}">
                  <a16:creationId xmlns:a16="http://schemas.microsoft.com/office/drawing/2014/main" id="{9ED1986D-7038-FA43-9562-E21913F905E0}"/>
                </a:ext>
              </a:extLst>
            </p:cNvPr>
            <p:cNvSpPr txBox="1"/>
            <p:nvPr/>
          </p:nvSpPr>
          <p:spPr>
            <a:xfrm>
              <a:off x="5608929" y="2871116"/>
              <a:ext cx="8492004" cy="1015663"/>
            </a:xfrm>
            <a:prstGeom prst="rect">
              <a:avLst/>
            </a:prstGeom>
            <a:noFill/>
          </p:spPr>
          <p:txBody>
            <a:bodyPr wrap="none" rtlCol="0">
              <a:spAutoFit/>
            </a:bodyPr>
            <a:lstStyle/>
            <a:p>
              <a:pPr algn="ctr"/>
              <a:r>
                <a:rPr lang="en-US" sz="2000" b="1" spc="600" dirty="0">
                  <a:solidFill>
                    <a:schemeClr val="tx2"/>
                  </a:solidFill>
                  <a:latin typeface="Open Sans" panose="020B0606030504020204" pitchFamily="34" charset="0"/>
                  <a:ea typeface="Open Sans" panose="020B0606030504020204" pitchFamily="34" charset="0"/>
                  <a:cs typeface="Open Sans" panose="020B0606030504020204" pitchFamily="34" charset="0"/>
                </a:rPr>
                <a:t>Cecile Conroy</a:t>
              </a:r>
            </a:p>
            <a:p>
              <a:pPr algn="ctr"/>
              <a:r>
                <a:rPr lang="en-US" sz="2000" b="1" spc="600" dirty="0">
                  <a:solidFill>
                    <a:schemeClr val="tx2"/>
                  </a:solidFill>
                  <a:latin typeface="Open Sans" panose="020B0606030504020204" pitchFamily="34" charset="0"/>
                  <a:ea typeface="Open Sans" panose="020B0606030504020204" pitchFamily="34" charset="0"/>
                  <a:cs typeface="Open Sans" panose="020B0606030504020204" pitchFamily="34" charset="0"/>
                </a:rPr>
                <a:t>International Brotherhood of Boilermakers</a:t>
              </a:r>
            </a:p>
            <a:p>
              <a:pPr algn="ctr"/>
              <a:r>
                <a:rPr lang="en-US" sz="2000" b="1" spc="600" dirty="0">
                  <a:solidFill>
                    <a:schemeClr val="tx2"/>
                  </a:solidFill>
                  <a:latin typeface="Open Sans" panose="020B0606030504020204" pitchFamily="34" charset="0"/>
                  <a:ea typeface="Open Sans" panose="020B0606030504020204" pitchFamily="34" charset="0"/>
                  <a:cs typeface="Open Sans" panose="020B0606030504020204" pitchFamily="34" charset="0"/>
                </a:rPr>
                <a:t>cconroy@boilermakers.org</a:t>
              </a:r>
            </a:p>
          </p:txBody>
        </p:sp>
      </p:grpSp>
    </p:spTree>
    <p:extLst>
      <p:ext uri="{BB962C8B-B14F-4D97-AF65-F5344CB8AC3E}">
        <p14:creationId xmlns:p14="http://schemas.microsoft.com/office/powerpoint/2010/main" val="30066410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3018949"/>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a:ea typeface="Open Sans" panose="020B0606030504020204" pitchFamily="34" charset="0"/>
                <a:cs typeface="Open Sans" panose="020B0606030504020204" pitchFamily="34" charset="0"/>
              </a:rPr>
              <a:t>Unfortunately, the 2008 CCS language wasn’t thought through in relation to the 2005 efficiency language.</a:t>
            </a:r>
          </a:p>
          <a:p>
            <a:pPr marL="1485717" lvl="1" indent="-571500">
              <a:buFont typeface="Arial" panose="020B0604020202020204" pitchFamily="34" charset="0"/>
              <a:buChar char="•"/>
            </a:pPr>
            <a:r>
              <a:rPr lang="en-US" altLang="en-US" sz="6000" kern="0" dirty="0">
                <a:latin typeface="Open Sans" panose="020B0606030504020204"/>
                <a:cs typeface="ＭＳ Ｐゴシック" panose="020B0600070205080204" pitchFamily="34" charset="-128"/>
              </a:rPr>
              <a:t>Adding CCS equipment to a new or existing unit results in an efficiency loss to the generating unit, due to the additional power required to run the CCS component.</a:t>
            </a:r>
          </a:p>
          <a:p>
            <a:pPr marL="1485717" lvl="1" indent="-571500">
              <a:buFont typeface="Arial" panose="020B0604020202020204" pitchFamily="34" charset="0"/>
              <a:buChar char="•"/>
            </a:pPr>
            <a:r>
              <a:rPr lang="en-US" altLang="en-US" sz="6000" kern="0" dirty="0">
                <a:latin typeface="Open Sans" panose="020B0606030504020204"/>
                <a:cs typeface="ＭＳ Ｐゴシック" panose="020B0600070205080204" pitchFamily="34" charset="-128"/>
              </a:rPr>
              <a:t>It is impossible to achieve the 2005 efficiency requirements while operating CCS equipment.</a:t>
            </a:r>
          </a:p>
          <a:p>
            <a:pPr marL="1485717" lvl="1" indent="-571500">
              <a:buFont typeface="Arial" panose="020B0604020202020204" pitchFamily="34" charset="0"/>
              <a:buChar char="•"/>
            </a:pPr>
            <a:r>
              <a:rPr lang="en-US" altLang="en-US" sz="6000" kern="0" dirty="0">
                <a:latin typeface="Open Sans" panose="020B0606030504020204"/>
                <a:cs typeface="ＭＳ Ｐゴシック" panose="020B0600070205080204" pitchFamily="34" charset="-128"/>
              </a:rPr>
              <a:t>Language to update the discrepancies between the 2005 and 2008 legislation is necessary in order to allow new and retrofit projects to take advantage of the CCS tax incentives that Congress approved 10 years ago.</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377189" y="863933"/>
            <a:ext cx="2380170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4859622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0248960"/>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a:ea typeface="Open Sans" panose="020B0606030504020204" pitchFamily="34" charset="0"/>
                <a:cs typeface="Open Sans" panose="020B0606030504020204" pitchFamily="34" charset="0"/>
              </a:rPr>
              <a:t>Coupled with the 45Q CCUS expanded tax credits of 2018, an amended 48A would offer a strong incentive for utilities to invest in CCS/CCUS to advance these critically needed technologies.</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Legislation introduced this year to make this much-needed technical correction:</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S. 407</a:t>
            </a:r>
          </a:p>
          <a:p>
            <a:pPr marL="1485717" lvl="1" indent="-571500">
              <a:buFont typeface="Arial" panose="020B0604020202020204" pitchFamily="34" charset="0"/>
              <a:buChar char="•"/>
            </a:pPr>
            <a:r>
              <a:rPr lang="en-US" sz="6000" spc="300" dirty="0">
                <a:solidFill>
                  <a:schemeClr val="bg1"/>
                </a:solidFill>
                <a:latin typeface="Open Sans" panose="020B0606030504020204"/>
                <a:ea typeface="Open Sans" panose="020B0606030504020204" pitchFamily="34" charset="0"/>
                <a:cs typeface="Open Sans" panose="020B0606030504020204" pitchFamily="34" charset="0"/>
              </a:rPr>
              <a:t>H.R. 1796</a:t>
            </a:r>
          </a:p>
          <a:p>
            <a:pPr lvl="1"/>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198755" y="863933"/>
            <a:ext cx="23980140"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18659994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1172289"/>
          </a:xfrm>
          <a:prstGeom prst="rect">
            <a:avLst/>
          </a:prstGeom>
          <a:noFill/>
        </p:spPr>
        <p:txBody>
          <a:bodyPr wrap="square" rtlCol="0">
            <a:spAutoFit/>
          </a:bodyPr>
          <a:lstStyle/>
          <a:p>
            <a:pPr marL="571500" indent="-571500">
              <a:buFont typeface="Arial" panose="020B0604020202020204" pitchFamily="34" charset="0"/>
              <a:buChar char="•"/>
            </a:pPr>
            <a:r>
              <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Utilizing Significant Emissions with Innovative Technologies (USE IT) Act, which further facilitates the development of carbon capture technologies.</a:t>
            </a:r>
          </a:p>
          <a:p>
            <a:pPr marL="1485717" lvl="1"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Clarifies that CCUS projects and CO</a:t>
            </a:r>
            <a:r>
              <a:rPr lang="en-US" sz="6000" spc="300"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pipelines are eligible for a streamlined permitting review process under the Fixing America’s Surface Transportation Act, designed to improve the timeliness, predictability, and transparency of the Federal environmental review and authorization process for covered infrastructure projects.</a:t>
            </a: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502919" y="863933"/>
            <a:ext cx="2367597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13230463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13018949"/>
          </a:xfrm>
          <a:prstGeom prst="rect">
            <a:avLst/>
          </a:prstGeom>
          <a:noFill/>
        </p:spPr>
        <p:txBody>
          <a:bodyPr wrap="square" rtlCol="0">
            <a:spAutoFit/>
          </a:bodyPr>
          <a:lstStyle/>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Requires guidance to assist project developers in planning, siting and permitting of pipeline infrastructure to transport CO</a:t>
            </a:r>
            <a:r>
              <a:rPr lang="en-US" sz="6000" spc="300"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captured from industrial and power generation.</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Task force established to identify permitting and other challenges for CCUS and CO</a:t>
            </a:r>
            <a:r>
              <a:rPr lang="en-US" sz="6000" spc="300"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pipeline project developers.</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Directs support for Research and Development of CCUS and Direct Air Capture (DAC) technologies.</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Builds on the crucial reforms to the Section 45Q tax credit for CCUS that passed in 2018.</a:t>
            </a:r>
          </a:p>
          <a:p>
            <a:pPr lvl="1"/>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587373" y="863933"/>
            <a:ext cx="23591521"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2483388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460724"/>
            <a:ext cx="23591520" cy="8402300"/>
          </a:xfrm>
          <a:prstGeom prst="rect">
            <a:avLst/>
          </a:prstGeom>
          <a:noFill/>
        </p:spPr>
        <p:txBody>
          <a:bodyPr wrap="square" rtlCol="0">
            <a:spAutoFit/>
          </a:bodyPr>
          <a:lstStyle/>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Legislation introduced this year in both House and Senate with bi-partisan support.</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 383</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H.R. 1166</a:t>
            </a:r>
          </a:p>
          <a:p>
            <a:pPr marL="571500" indent="-571500">
              <a:buFont typeface="Arial" panose="020B0604020202020204" pitchFamily="34" charset="0"/>
              <a:buChar char="•"/>
            </a:pP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Ongoing discussions to include the USE IT Act on the upcoming National Defense Authorization Act (will be going to conference </a:t>
            </a:r>
            <a:r>
              <a:rPr lang="en-US" sz="6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committe</a:t>
            </a:r>
            <a:r>
              <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between House &amp; Senate after the August recess.)</a:t>
            </a: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480059" y="863933"/>
            <a:ext cx="2369883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8135054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C3D69-7359-EC41-8533-E3E733D0DEE1}"/>
              </a:ext>
            </a:extLst>
          </p:cNvPr>
          <p:cNvSpPr txBox="1"/>
          <p:nvPr/>
        </p:nvSpPr>
        <p:spPr>
          <a:xfrm>
            <a:off x="297180" y="2036758"/>
            <a:ext cx="23591520" cy="14680942"/>
          </a:xfrm>
          <a:prstGeom prst="rect">
            <a:avLst/>
          </a:prstGeom>
          <a:noFill/>
        </p:spPr>
        <p:txBody>
          <a:bodyPr wrap="square" rtlCol="0">
            <a:spAutoFit/>
          </a:bodyPr>
          <a:lstStyle/>
          <a:p>
            <a:pPr marL="571500" indent="-571500">
              <a:buFont typeface="Arial" panose="020B0604020202020204" pitchFamily="34" charset="0"/>
              <a:buChar char="•"/>
            </a:pPr>
            <a:r>
              <a:rPr lang="en-US" altLang="en-US" sz="6000" b="1" dirty="0">
                <a:latin typeface="Open Sans" panose="020B0606030504020204"/>
              </a:rPr>
              <a:t>Need for Increased DOE Funding</a:t>
            </a:r>
          </a:p>
          <a:p>
            <a:pPr marL="1485717" lvl="1" indent="-571500">
              <a:buFont typeface="Arial" panose="020B0604020202020204" pitchFamily="34" charset="0"/>
              <a:buChar char="•"/>
            </a:pPr>
            <a:r>
              <a:rPr lang="en-US" sz="5400" spc="300" dirty="0">
                <a:solidFill>
                  <a:schemeClr val="bg1"/>
                </a:solidFill>
                <a:latin typeface="Open Sans" panose="020B0606030504020204"/>
                <a:ea typeface="Open Sans" panose="020B0606030504020204" pitchFamily="34" charset="0"/>
                <a:cs typeface="Open Sans" panose="020B0606030504020204" pitchFamily="34" charset="0"/>
              </a:rPr>
              <a:t>Existing Fleet: Need to improve the efficiency, reliability, and flexible operations of the existing fleet so it can continue to provide affordable, resilient and reliable electricity.</a:t>
            </a:r>
          </a:p>
          <a:p>
            <a:pPr marL="1485717" lvl="1" indent="-571500">
              <a:buFont typeface="Arial" panose="020B0604020202020204" pitchFamily="34" charset="0"/>
              <a:buChar char="•"/>
            </a:pPr>
            <a:r>
              <a:rPr lang="en-US" sz="5400" spc="300" dirty="0">
                <a:solidFill>
                  <a:schemeClr val="bg1"/>
                </a:solidFill>
                <a:latin typeface="Open Sans" panose="020B0606030504020204"/>
                <a:ea typeface="Open Sans" panose="020B0606030504020204" pitchFamily="34" charset="0"/>
                <a:cs typeface="Open Sans" panose="020B0606030504020204" pitchFamily="34" charset="0"/>
              </a:rPr>
              <a:t>Today’s Available Technology: Need to demonstrate and deploy new and improved fossil fueled generating plants necessary to maintain fuel diversity, industry supply chains, and ensure energy security in the future</a:t>
            </a:r>
          </a:p>
          <a:p>
            <a:pPr marL="1485717" lvl="1" indent="-571500">
              <a:buFont typeface="Arial" panose="020B0604020202020204" pitchFamily="34" charset="0"/>
              <a:buChar char="•"/>
            </a:pPr>
            <a:r>
              <a:rPr lang="en-US" sz="5400" spc="300" dirty="0">
                <a:solidFill>
                  <a:schemeClr val="bg1"/>
                </a:solidFill>
                <a:latin typeface="Open Sans" panose="020B0606030504020204"/>
                <a:ea typeface="Open Sans" panose="020B0606030504020204" pitchFamily="34" charset="0"/>
                <a:cs typeface="Open Sans" panose="020B0606030504020204" pitchFamily="34" charset="0"/>
              </a:rPr>
              <a:t>New, Transformational Technology: Federal RD&amp;D in new technologies will ensure fuel diversity and position the U.S. to accelerate development of technology options that can compete with other generation on basis of cost and CO</a:t>
            </a:r>
            <a:r>
              <a:rPr lang="en-US" sz="5400" spc="300" baseline="-25000" dirty="0">
                <a:solidFill>
                  <a:schemeClr val="bg1"/>
                </a:solidFill>
                <a:latin typeface="Open Sans" panose="020B0606030504020204"/>
                <a:ea typeface="Open Sans" panose="020B0606030504020204" pitchFamily="34" charset="0"/>
                <a:cs typeface="Open Sans" panose="020B0606030504020204" pitchFamily="34" charset="0"/>
              </a:rPr>
              <a:t>2</a:t>
            </a:r>
            <a:r>
              <a:rPr lang="en-US" sz="5400" spc="300" dirty="0">
                <a:solidFill>
                  <a:schemeClr val="bg1"/>
                </a:solidFill>
                <a:latin typeface="Open Sans" panose="020B0606030504020204"/>
                <a:ea typeface="Open Sans" panose="020B0606030504020204" pitchFamily="34" charset="0"/>
                <a:cs typeface="Open Sans" panose="020B0606030504020204" pitchFamily="34" charset="0"/>
              </a:rPr>
              <a:t> emissions performance.</a:t>
            </a: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485717" lvl="1" indent="-571500">
              <a:buFont typeface="Arial" panose="020B0604020202020204" pitchFamily="34" charset="0"/>
              <a:buChar char="•"/>
            </a:pPr>
            <a:endParaRPr lang="en-US" sz="6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EE19ED8-197F-4B63-A0E0-256FF9D50582}"/>
              </a:ext>
            </a:extLst>
          </p:cNvPr>
          <p:cNvSpPr txBox="1"/>
          <p:nvPr/>
        </p:nvSpPr>
        <p:spPr>
          <a:xfrm>
            <a:off x="388619" y="863933"/>
            <a:ext cx="23790275" cy="1169551"/>
          </a:xfrm>
          <a:prstGeom prst="rect">
            <a:avLst/>
          </a:prstGeom>
          <a:noFill/>
          <a:ln>
            <a:noFill/>
          </a:ln>
        </p:spPr>
        <p:txBody>
          <a:bodyPr wrap="square" rtlCol="0">
            <a:spAutoFit/>
          </a:bodyPr>
          <a:lstStyle/>
          <a:p>
            <a:r>
              <a:rPr lang="en-US" sz="7000" b="1" spc="300" dirty="0">
                <a:solidFill>
                  <a:schemeClr val="tx2"/>
                </a:solidFill>
                <a:latin typeface="Open Sans" panose="020B0606030504020204" pitchFamily="34" charset="0"/>
                <a:ea typeface="Open Sans" panose="020B0606030504020204" pitchFamily="34" charset="0"/>
                <a:cs typeface="Open Sans" panose="020B0606030504020204" pitchFamily="34" charset="0"/>
              </a:rPr>
              <a:t>Energy and Climate Policy</a:t>
            </a:r>
          </a:p>
        </p:txBody>
      </p:sp>
    </p:spTree>
    <p:extLst>
      <p:ext uri="{BB962C8B-B14F-4D97-AF65-F5344CB8AC3E}">
        <p14:creationId xmlns:p14="http://schemas.microsoft.com/office/powerpoint/2010/main" val="4245191853"/>
      </p:ext>
    </p:extLst>
  </p:cSld>
  <p:clrMapOvr>
    <a:masterClrMapping/>
  </p:clrMapOvr>
  <p:transition spd="slow">
    <p:wipe/>
  </p:transition>
</p:sld>
</file>

<file path=ppt/theme/theme1.xml><?xml version="1.0" encoding="utf-8"?>
<a:theme xmlns:a="http://schemas.openxmlformats.org/drawingml/2006/main" name="IBB Default">
  <a:themeElements>
    <a:clrScheme name="Custom 12">
      <a:dk1>
        <a:srgbClr val="FEFFFF"/>
      </a:dk1>
      <a:lt1>
        <a:srgbClr val="FFFFFF"/>
      </a:lt1>
      <a:dk2>
        <a:srgbClr val="EAAA00"/>
      </a:dk2>
      <a:lt2>
        <a:srgbClr val="FEFFFE"/>
      </a:lt2>
      <a:accent1>
        <a:srgbClr val="00799F"/>
      </a:accent1>
      <a:accent2>
        <a:srgbClr val="EAAA00"/>
      </a:accent2>
      <a:accent3>
        <a:srgbClr val="00799F"/>
      </a:accent3>
      <a:accent4>
        <a:srgbClr val="00799F"/>
      </a:accent4>
      <a:accent5>
        <a:srgbClr val="9C231F"/>
      </a:accent5>
      <a:accent6>
        <a:srgbClr val="EAAA00"/>
      </a:accent6>
      <a:hlink>
        <a:srgbClr val="9C231F"/>
      </a:hlink>
      <a:folHlink>
        <a:srgbClr val="FFFF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8541F9C-3E01-3141-93AF-26CDBFDAB392}" vid="{A51F3007-EECA-3945-A013-8CED7A91A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IBB Default</Template>
  <TotalTime>7417</TotalTime>
  <Words>2741</Words>
  <Application>Microsoft Macintosh PowerPoint</Application>
  <PresentationFormat>Custom</PresentationFormat>
  <Paragraphs>241</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Lato Light</vt:lpstr>
      <vt:lpstr>Open Sans</vt:lpstr>
      <vt:lpstr>Open Sans Light</vt:lpstr>
      <vt:lpstr>Open Sans Semibold</vt:lpstr>
      <vt:lpstr>IBB 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Newton B. Jones</dc:creator>
  <cp:keywords/>
  <dc:description/>
  <cp:lastModifiedBy>Cecile Conroy</cp:lastModifiedBy>
  <cp:revision>159</cp:revision>
  <cp:lastPrinted>2019-07-18T19:26:51Z</cp:lastPrinted>
  <dcterms:created xsi:type="dcterms:W3CDTF">2019-02-01T20:46:21Z</dcterms:created>
  <dcterms:modified xsi:type="dcterms:W3CDTF">2019-07-18T19:58:28Z</dcterms:modified>
  <cp:category/>
</cp:coreProperties>
</file>